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3" r:id="rId3"/>
    <p:sldId id="264" r:id="rId4"/>
    <p:sldId id="260" r:id="rId5"/>
    <p:sldId id="273" r:id="rId6"/>
    <p:sldId id="261" r:id="rId7"/>
    <p:sldId id="259" r:id="rId8"/>
    <p:sldId id="262" r:id="rId9"/>
    <p:sldId id="265" r:id="rId10"/>
    <p:sldId id="266" r:id="rId11"/>
    <p:sldId id="267" r:id="rId12"/>
    <p:sldId id="268" r:id="rId13"/>
    <p:sldId id="269" r:id="rId14"/>
    <p:sldId id="271" r:id="rId15"/>
    <p:sldId id="272" r:id="rId16"/>
    <p:sldId id="278" r:id="rId17"/>
    <p:sldId id="279" r:id="rId18"/>
    <p:sldId id="280" r:id="rId19"/>
    <p:sldId id="281" r:id="rId20"/>
    <p:sldId id="282" r:id="rId21"/>
    <p:sldId id="283" r:id="rId22"/>
    <p:sldId id="274" r:id="rId23"/>
    <p:sldId id="276" r:id="rId24"/>
    <p:sldId id="284" r:id="rId25"/>
    <p:sldId id="285" r:id="rId26"/>
    <p:sldId id="286" r:id="rId27"/>
    <p:sldId id="287" r:id="rId28"/>
    <p:sldId id="275" r:id="rId29"/>
    <p:sldId id="277" r:id="rId30"/>
    <p:sldId id="258" r:id="rId31"/>
    <p:sldId id="270" r:id="rId32"/>
    <p:sldId id="25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728FAD-E3A5-42A9-8290-294038CF8C01}">
          <p14:sldIdLst>
            <p14:sldId id="256"/>
            <p14:sldId id="263"/>
            <p14:sldId id="264"/>
            <p14:sldId id="260"/>
            <p14:sldId id="273"/>
            <p14:sldId id="261"/>
            <p14:sldId id="259"/>
            <p14:sldId id="262"/>
            <p14:sldId id="265"/>
            <p14:sldId id="266"/>
            <p14:sldId id="267"/>
            <p14:sldId id="268"/>
            <p14:sldId id="269"/>
            <p14:sldId id="271"/>
            <p14:sldId id="272"/>
            <p14:sldId id="278"/>
            <p14:sldId id="279"/>
            <p14:sldId id="280"/>
            <p14:sldId id="281"/>
            <p14:sldId id="282"/>
            <p14:sldId id="283"/>
            <p14:sldId id="274"/>
            <p14:sldId id="276"/>
            <p14:sldId id="284"/>
            <p14:sldId id="285"/>
            <p14:sldId id="286"/>
            <p14:sldId id="287"/>
            <p14:sldId id="275"/>
            <p14:sldId id="277"/>
            <p14:sldId id="258"/>
            <p14:sldId id="270"/>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ld Dancingmonkeys" initials="GD" lastIdx="1" clrIdx="0">
    <p:extLst>
      <p:ext uri="{19B8F6BF-5375-455C-9EA6-DF929625EA0E}">
        <p15:presenceInfo xmlns:p15="http://schemas.microsoft.com/office/powerpoint/2012/main" userId="dbad9d934f8612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F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3" d="100"/>
          <a:sy n="53" d="100"/>
        </p:scale>
        <p:origin x="9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9T18:21:44.088" idx="1">
    <p:pos x="10" y="10"/>
    <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ata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8.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8.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pPr>
            <a:lnSpc>
              <a:spcPct val="100000"/>
            </a:lnSpc>
          </a:pPr>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1">
        <dgm:presLayoutVars>
          <dgm:chMax val="1"/>
          <dgm:chPref val="1"/>
        </dgm:presLayoutVars>
      </dgm:prSet>
      <dgm:spPr/>
    </dgm:pt>
  </dgm:ptLst>
  <dgm:cxnLst>
    <dgm:cxn modelId="{BC763A12-FD5B-4806-83BD-05E225E24535}" srcId="{25487137-1B16-4A9F-BBFF-21F676363620}" destId="{1650CA9B-11CC-49DB-B9A0-4CD53978D0BA}" srcOrd="1"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11FE31BB-10B4-4D8E-8700-E50A69F6318C}" srcId="{25487137-1B16-4A9F-BBFF-21F676363620}" destId="{F405D354-2A03-41B8-87C0-35C395D73861}" srcOrd="0" destOrd="0" parTransId="{056BC0F8-15FB-40E3-B7B6-BD406E57AAAF}" sibTransId="{2610E8A2-FD8C-4861-B62D-256DF1D1E66F}"/>
    <dgm:cxn modelId="{966F9DC7-8D9E-4374-87C3-B584FB331463}" srcId="{25487137-1B16-4A9F-BBFF-21F676363620}" destId="{E62AE587-A56F-40E6-A4C9-8E512C189987}" srcOrd="2"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pPr>
            <a:lnSpc>
              <a:spcPct val="100000"/>
            </a:lnSpc>
          </a:pPr>
          <a:r>
            <a:rPr lang="en-US" b="0" i="0" dirty="0"/>
            <a:t>Art</a:t>
          </a:r>
          <a:endParaRPr lang="en-US" dirty="0"/>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0" presStyleCnt="1">
        <dgm:presLayoutVars>
          <dgm:chMax val="1"/>
          <dgm:chPref val="1"/>
        </dgm:presLayoutVars>
      </dgm:prSet>
      <dgm:spPr/>
    </dgm:pt>
  </dgm:ptLst>
  <dgm:cxnLst>
    <dgm:cxn modelId="{BC763A12-FD5B-4806-83BD-05E225E24535}" srcId="{F405D354-2A03-41B8-87C0-35C395D73861}" destId="{1650CA9B-11CC-49DB-B9A0-4CD53978D0BA}" srcOrd="0"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F405D354-2A03-41B8-87C0-35C395D73861}" destId="{25487137-1B16-4A9F-BBFF-21F676363620}" srcOrd="2" destOrd="0" parTransId="{03FA5A48-2F20-42F5-8DCD-FADB39587D8C}" sibTransId="{B1CA90B4-D5F4-486C-B78D-F36342ABC7A4}"/>
    <dgm:cxn modelId="{11FE31BB-10B4-4D8E-8700-E50A69F6318C}" srcId="{359C2CD0-B441-40DE-B4FB-8ADAC755E7C0}" destId="{F405D354-2A03-41B8-87C0-35C395D73861}" srcOrd="0" destOrd="0" parTransId="{056BC0F8-15FB-40E3-B7B6-BD406E57AAAF}" sibTransId="{2610E8A2-FD8C-4861-B62D-256DF1D1E66F}"/>
    <dgm:cxn modelId="{966F9DC7-8D9E-4374-87C3-B584FB331463}" srcId="{F405D354-2A03-41B8-87C0-35C395D73861}" destId="{E62AE587-A56F-40E6-A4C9-8E512C189987}" srcOrd="1" destOrd="0" parTransId="{25EF9E57-C0F6-4F4F-9C04-ACC66FAA1BBF}" sibTransId="{F9BD5BA8-9CE3-4DE7-A6DA-093C68A02D09}"/>
    <dgm:cxn modelId="{4D1400F3-3526-488C-B30C-B75A792E8596}" type="presOf" srcId="{F405D354-2A03-41B8-87C0-35C395D73861}" destId="{8516BFF8-EBBE-41E8-A836-8317C8D5640C}" srcOrd="0" destOrd="0" presId="urn:microsoft.com/office/officeart/2018/2/layout/IconLabelList"/>
    <dgm:cxn modelId="{9D2685C1-87CE-4690-839E-045F13F6A2EF}" type="presParOf" srcId="{07F0000F-A474-4CB2-9312-E4C6E6B488E2}" destId="{3E889F56-EA55-4BC8-84A7-8197E63038CF}" srcOrd="0" destOrd="0" presId="urn:microsoft.com/office/officeart/2018/2/layout/IconLabelList"/>
    <dgm:cxn modelId="{B0680485-ED61-4794-95E7-B8A158B8838F}" type="presParOf" srcId="{3E889F56-EA55-4BC8-84A7-8197E63038CF}" destId="{7C718244-BAF3-4337-98C2-36D9C7D481FA}" srcOrd="0" destOrd="0" presId="urn:microsoft.com/office/officeart/2018/2/layout/IconLabelList"/>
    <dgm:cxn modelId="{7756FF5F-23A5-4358-A081-91F59860AD54}" type="presParOf" srcId="{3E889F56-EA55-4BC8-84A7-8197E63038CF}" destId="{5CB767D6-8CB7-48C3-8B7A-274025E04D22}" srcOrd="1" destOrd="0" presId="urn:microsoft.com/office/officeart/2018/2/layout/IconLabelList"/>
    <dgm:cxn modelId="{C723DF14-DC8F-481E-939E-8DBE6D838D50}" type="presParOf" srcId="{3E889F56-EA55-4BC8-84A7-8197E63038CF}" destId="{8516BFF8-EBBE-41E8-A836-8317C8D5640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pPr>
            <a:lnSpc>
              <a:spcPct val="100000"/>
            </a:lnSpc>
          </a:pPr>
          <a:r>
            <a:rPr lang="en-US" b="0" i="0" dirty="0"/>
            <a:t>Sound</a:t>
          </a:r>
          <a:endParaRPr lang="en-US" dirty="0"/>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0" presStyleCnt="1">
        <dgm:presLayoutVars>
          <dgm:chMax val="1"/>
          <dgm:chPref val="1"/>
        </dgm:presLayoutVars>
      </dgm:prSet>
      <dgm:spPr/>
    </dgm:pt>
  </dgm:ptLst>
  <dgm:cxnLst>
    <dgm:cxn modelId="{BC763A12-FD5B-4806-83BD-05E225E24535}" srcId="{359C2CD0-B441-40DE-B4FB-8ADAC755E7C0}" destId="{1650CA9B-11CC-49DB-B9A0-4CD53978D0BA}" srcOrd="0"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1650CA9B-11CC-49DB-B9A0-4CD53978D0BA}" destId="{25487137-1B16-4A9F-BBFF-21F676363620}" srcOrd="0" destOrd="0" parTransId="{03FA5A48-2F20-42F5-8DCD-FADB39587D8C}" sibTransId="{B1CA90B4-D5F4-486C-B78D-F36342ABC7A4}"/>
    <dgm:cxn modelId="{2F6A8E3E-5F07-4569-B73F-DBEFADCF5128}" type="presOf" srcId="{1650CA9B-11CC-49DB-B9A0-4CD53978D0BA}" destId="{F837019E-AFB5-470F-A346-AAC8273390A5}" srcOrd="0" destOrd="0" presId="urn:microsoft.com/office/officeart/2018/2/layout/IconLabelList"/>
    <dgm:cxn modelId="{11FE31BB-10B4-4D8E-8700-E50A69F6318C}" srcId="{1650CA9B-11CC-49DB-B9A0-4CD53978D0BA}" destId="{F405D354-2A03-41B8-87C0-35C395D73861}" srcOrd="1" destOrd="0" parTransId="{056BC0F8-15FB-40E3-B7B6-BD406E57AAAF}" sibTransId="{2610E8A2-FD8C-4861-B62D-256DF1D1E66F}"/>
    <dgm:cxn modelId="{966F9DC7-8D9E-4374-87C3-B584FB331463}" srcId="{1650CA9B-11CC-49DB-B9A0-4CD53978D0BA}" destId="{E62AE587-A56F-40E6-A4C9-8E512C189987}" srcOrd="2" destOrd="0" parTransId="{25EF9E57-C0F6-4F4F-9C04-ACC66FAA1BBF}" sibTransId="{F9BD5BA8-9CE3-4DE7-A6DA-093C68A02D09}"/>
    <dgm:cxn modelId="{B498D17C-0589-41F0-909E-0556BFAB9D35}" type="presParOf" srcId="{07F0000F-A474-4CB2-9312-E4C6E6B488E2}" destId="{C30A017F-4F4A-4875-9F19-EE8AC5BFE6AB}" srcOrd="0" destOrd="0" presId="urn:microsoft.com/office/officeart/2018/2/layout/IconLabelList"/>
    <dgm:cxn modelId="{D237FE22-F657-4C54-8119-15B16853283F}" type="presParOf" srcId="{C30A017F-4F4A-4875-9F19-EE8AC5BFE6AB}" destId="{2B57F502-F215-44D3-8996-59461EF0A0EF}" srcOrd="0" destOrd="0" presId="urn:microsoft.com/office/officeart/2018/2/layout/IconLabelList"/>
    <dgm:cxn modelId="{81B12386-588B-4778-8E0E-92B8892C6BBD}" type="presParOf" srcId="{C30A017F-4F4A-4875-9F19-EE8AC5BFE6AB}" destId="{ED37277D-FFD2-495D-A15E-3834141A9D0B}" srcOrd="1" destOrd="0" presId="urn:microsoft.com/office/officeart/2018/2/layout/IconLabelList"/>
    <dgm:cxn modelId="{806C3A98-531E-400C-9A55-28B18EDE1855}" type="presParOf" srcId="{C30A017F-4F4A-4875-9F19-EE8AC5BFE6AB}" destId="{F837019E-AFB5-470F-A346-AAC8273390A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pPr>
            <a:lnSpc>
              <a:spcPct val="100000"/>
            </a:lnSpc>
          </a:pPr>
          <a:r>
            <a:rPr lang="en-US" b="0" i="0" dirty="0"/>
            <a:t>Place to put it</a:t>
          </a:r>
          <a:endParaRPr lang="en-US" dirty="0"/>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0" presStyleCnt="1">
        <dgm:presLayoutVars>
          <dgm:chMax val="1"/>
          <dgm:chPref val="1"/>
        </dgm:presLayoutVars>
      </dgm:prSet>
      <dgm:spPr/>
    </dgm:pt>
  </dgm:ptLst>
  <dgm:cxnLst>
    <dgm:cxn modelId="{BC763A12-FD5B-4806-83BD-05E225E24535}" srcId="{E62AE587-A56F-40E6-A4C9-8E512C189987}"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E62AE587-A56F-40E6-A4C9-8E512C189987}" destId="{25487137-1B16-4A9F-BBFF-21F676363620}" srcOrd="0" destOrd="0" parTransId="{03FA5A48-2F20-42F5-8DCD-FADB39587D8C}" sibTransId="{B1CA90B4-D5F4-486C-B78D-F36342ABC7A4}"/>
    <dgm:cxn modelId="{11FE31BB-10B4-4D8E-8700-E50A69F6318C}" srcId="{E62AE587-A56F-40E6-A4C9-8E512C189987}" destId="{F405D354-2A03-41B8-87C0-35C395D73861}" srcOrd="1" destOrd="0" parTransId="{056BC0F8-15FB-40E3-B7B6-BD406E57AAAF}" sibTransId="{2610E8A2-FD8C-4861-B62D-256DF1D1E66F}"/>
    <dgm:cxn modelId="{966F9DC7-8D9E-4374-87C3-B584FB331463}" srcId="{359C2CD0-B441-40DE-B4FB-8ADAC755E7C0}" destId="{E62AE587-A56F-40E6-A4C9-8E512C189987}" srcOrd="0" destOrd="0" parTransId="{25EF9E57-C0F6-4F4F-9C04-ACC66FAA1BBF}" sibTransId="{F9BD5BA8-9CE3-4DE7-A6DA-093C68A02D09}"/>
    <dgm:cxn modelId="{8E71C1DD-7E11-46BB-9CB3-795566071086}" type="presOf" srcId="{E62AE587-A56F-40E6-A4C9-8E512C189987}" destId="{23AA65F0-14E2-4F22-8DFD-E2222E52FE8E}" srcOrd="0" destOrd="0" presId="urn:microsoft.com/office/officeart/2018/2/layout/IconLabelList"/>
    <dgm:cxn modelId="{F271CC44-A986-4725-9419-A1E1FB4944F1}" type="presParOf" srcId="{07F0000F-A474-4CB2-9312-E4C6E6B488E2}" destId="{3F7B5C5D-7799-4C71-8723-375F45697619}" srcOrd="0" destOrd="0" presId="urn:microsoft.com/office/officeart/2018/2/layout/IconLabelList"/>
    <dgm:cxn modelId="{33544D17-7A50-4FA8-ADDA-7483B84F6CA6}" type="presParOf" srcId="{3F7B5C5D-7799-4C71-8723-375F45697619}" destId="{F549FAD1-E7E0-4E47-9226-A9A8B1C000B3}" srcOrd="0" destOrd="0" presId="urn:microsoft.com/office/officeart/2018/2/layout/IconLabelList"/>
    <dgm:cxn modelId="{2A9CE4ED-0A85-43C8-8A0C-CD32C21A7DD8}" type="presParOf" srcId="{3F7B5C5D-7799-4C71-8723-375F45697619}" destId="{1DED29F5-FC15-4D6D-925A-2720EADBE70C}" srcOrd="1" destOrd="0" presId="urn:microsoft.com/office/officeart/2018/2/layout/IconLabelList"/>
    <dgm:cxn modelId="{644BF833-BA94-4E99-975A-1D8845FC18F7}"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81BAD0-4975-4383-9FD8-7B47433E466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0FFD10-B2DE-48B7-AEED-2FFF37D70A1F}">
      <dgm:prSet/>
      <dgm:spPr/>
      <dgm:t>
        <a:bodyPr/>
        <a:lstStyle/>
        <a:p>
          <a:r>
            <a:rPr lang="en-US"/>
            <a:t>The only thing you need to do to be a game developer is to develop games.</a:t>
          </a:r>
        </a:p>
      </dgm:t>
    </dgm:pt>
    <dgm:pt modelId="{8BE21899-8DDA-456F-96E7-59D88628748B}" type="parTrans" cxnId="{00225BB8-5640-4A78-804B-C2D13422F4E0}">
      <dgm:prSet/>
      <dgm:spPr/>
      <dgm:t>
        <a:bodyPr/>
        <a:lstStyle/>
        <a:p>
          <a:endParaRPr lang="en-US"/>
        </a:p>
      </dgm:t>
    </dgm:pt>
    <dgm:pt modelId="{9E8BB719-ABF9-4D62-BCDB-670B9F22D031}" type="sibTrans" cxnId="{00225BB8-5640-4A78-804B-C2D13422F4E0}">
      <dgm:prSet/>
      <dgm:spPr/>
      <dgm:t>
        <a:bodyPr/>
        <a:lstStyle/>
        <a:p>
          <a:endParaRPr lang="en-US"/>
        </a:p>
      </dgm:t>
    </dgm:pt>
    <dgm:pt modelId="{F348E788-453F-408C-96EA-3A9DAA8C209C}">
      <dgm:prSet/>
      <dgm:spPr/>
      <dgm:t>
        <a:bodyPr/>
        <a:lstStyle/>
        <a:p>
          <a:r>
            <a:rPr lang="en-US"/>
            <a:t>Done is better than perfect</a:t>
          </a:r>
        </a:p>
      </dgm:t>
    </dgm:pt>
    <dgm:pt modelId="{41B4A596-4898-486E-A15F-4E55DF6422F2}" type="parTrans" cxnId="{34AC2CED-0C3C-4414-A280-C29B2FB11232}">
      <dgm:prSet/>
      <dgm:spPr/>
      <dgm:t>
        <a:bodyPr/>
        <a:lstStyle/>
        <a:p>
          <a:endParaRPr lang="en-US"/>
        </a:p>
      </dgm:t>
    </dgm:pt>
    <dgm:pt modelId="{B48EDDE7-06EB-433B-883A-49200275C4E4}" type="sibTrans" cxnId="{34AC2CED-0C3C-4414-A280-C29B2FB11232}">
      <dgm:prSet/>
      <dgm:spPr/>
      <dgm:t>
        <a:bodyPr/>
        <a:lstStyle/>
        <a:p>
          <a:endParaRPr lang="en-US"/>
        </a:p>
      </dgm:t>
    </dgm:pt>
    <dgm:pt modelId="{444914A5-A7F7-4B41-84B0-BB358C5BA272}">
      <dgm:prSet/>
      <dgm:spPr/>
      <dgm:t>
        <a:bodyPr/>
        <a:lstStyle/>
        <a:p>
          <a:r>
            <a:rPr lang="en-US" dirty="0"/>
            <a:t>Start Small</a:t>
          </a:r>
        </a:p>
      </dgm:t>
    </dgm:pt>
    <dgm:pt modelId="{8288408B-4F8F-4001-87EE-9920182FE8F5}" type="parTrans" cxnId="{E6E639EA-8605-41AE-9FC6-ACF4633A11F4}">
      <dgm:prSet/>
      <dgm:spPr/>
      <dgm:t>
        <a:bodyPr/>
        <a:lstStyle/>
        <a:p>
          <a:endParaRPr lang="en-US"/>
        </a:p>
      </dgm:t>
    </dgm:pt>
    <dgm:pt modelId="{49852541-D4F8-40BC-AE32-DCD657EB85CC}" type="sibTrans" cxnId="{E6E639EA-8605-41AE-9FC6-ACF4633A11F4}">
      <dgm:prSet/>
      <dgm:spPr/>
      <dgm:t>
        <a:bodyPr/>
        <a:lstStyle/>
        <a:p>
          <a:endParaRPr lang="en-US"/>
        </a:p>
      </dgm:t>
    </dgm:pt>
    <dgm:pt modelId="{FA40B6E4-1D94-4FAE-8EDF-37017CDB3944}" type="pres">
      <dgm:prSet presAssocID="{D781BAD0-4975-4383-9FD8-7B47433E466F}" presName="root" presStyleCnt="0">
        <dgm:presLayoutVars>
          <dgm:dir/>
          <dgm:resizeHandles val="exact"/>
        </dgm:presLayoutVars>
      </dgm:prSet>
      <dgm:spPr/>
    </dgm:pt>
    <dgm:pt modelId="{64FD44C7-4D98-4A5C-B29B-889CFA469748}" type="pres">
      <dgm:prSet presAssocID="{AF0FFD10-B2DE-48B7-AEED-2FFF37D70A1F}" presName="compNode" presStyleCnt="0"/>
      <dgm:spPr/>
    </dgm:pt>
    <dgm:pt modelId="{3E068972-D541-4293-BBBB-8AD0682E29E7}" type="pres">
      <dgm:prSet presAssocID="{AF0FFD10-B2DE-48B7-AEED-2FFF37D70A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3C031154-9A04-47E9-B439-8BE2908392E5}" type="pres">
      <dgm:prSet presAssocID="{AF0FFD10-B2DE-48B7-AEED-2FFF37D70A1F}" presName="spaceRect" presStyleCnt="0"/>
      <dgm:spPr/>
    </dgm:pt>
    <dgm:pt modelId="{24D487A1-CA2B-4CB4-9F53-E0F0D354BA62}" type="pres">
      <dgm:prSet presAssocID="{AF0FFD10-B2DE-48B7-AEED-2FFF37D70A1F}" presName="textRect" presStyleLbl="revTx" presStyleIdx="0" presStyleCnt="3">
        <dgm:presLayoutVars>
          <dgm:chMax val="1"/>
          <dgm:chPref val="1"/>
        </dgm:presLayoutVars>
      </dgm:prSet>
      <dgm:spPr/>
    </dgm:pt>
    <dgm:pt modelId="{F19006F9-44F1-4061-A186-6CE6C85FEF32}" type="pres">
      <dgm:prSet presAssocID="{9E8BB719-ABF9-4D62-BCDB-670B9F22D031}" presName="sibTrans" presStyleCnt="0"/>
      <dgm:spPr/>
    </dgm:pt>
    <dgm:pt modelId="{C174D6B9-1AEC-4A24-A1A9-65FF60D1CDA9}" type="pres">
      <dgm:prSet presAssocID="{F348E788-453F-408C-96EA-3A9DAA8C209C}" presName="compNode" presStyleCnt="0"/>
      <dgm:spPr/>
    </dgm:pt>
    <dgm:pt modelId="{4387646E-2B8E-44E6-B2EE-2B576AB71E17}" type="pres">
      <dgm:prSet presAssocID="{F348E788-453F-408C-96EA-3A9DAA8C20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C93734F6-53F4-452F-A515-167797371438}" type="pres">
      <dgm:prSet presAssocID="{F348E788-453F-408C-96EA-3A9DAA8C209C}" presName="spaceRect" presStyleCnt="0"/>
      <dgm:spPr/>
    </dgm:pt>
    <dgm:pt modelId="{A64CE265-DA7F-4A5A-BC5D-C7C691A8B949}" type="pres">
      <dgm:prSet presAssocID="{F348E788-453F-408C-96EA-3A9DAA8C209C}" presName="textRect" presStyleLbl="revTx" presStyleIdx="1" presStyleCnt="3">
        <dgm:presLayoutVars>
          <dgm:chMax val="1"/>
          <dgm:chPref val="1"/>
        </dgm:presLayoutVars>
      </dgm:prSet>
      <dgm:spPr/>
    </dgm:pt>
    <dgm:pt modelId="{F569EDC9-734A-46B3-A69F-48A9E363012B}" type="pres">
      <dgm:prSet presAssocID="{B48EDDE7-06EB-433B-883A-49200275C4E4}" presName="sibTrans" presStyleCnt="0"/>
      <dgm:spPr/>
    </dgm:pt>
    <dgm:pt modelId="{350C1384-AC95-450C-A791-4B141366E090}" type="pres">
      <dgm:prSet presAssocID="{444914A5-A7F7-4B41-84B0-BB358C5BA272}" presName="compNode" presStyleCnt="0"/>
      <dgm:spPr/>
    </dgm:pt>
    <dgm:pt modelId="{D25656E8-C682-487F-B986-76CE6F3BEF25}" type="pres">
      <dgm:prSet presAssocID="{444914A5-A7F7-4B41-84B0-BB358C5BA27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0800CA39-5D97-4B34-AD26-FA715388BB6A}" type="pres">
      <dgm:prSet presAssocID="{444914A5-A7F7-4B41-84B0-BB358C5BA272}" presName="spaceRect" presStyleCnt="0"/>
      <dgm:spPr/>
    </dgm:pt>
    <dgm:pt modelId="{4768A854-62F4-42DB-B0AD-ADB8757F11DF}" type="pres">
      <dgm:prSet presAssocID="{444914A5-A7F7-4B41-84B0-BB358C5BA272}" presName="textRect" presStyleLbl="revTx" presStyleIdx="2" presStyleCnt="3">
        <dgm:presLayoutVars>
          <dgm:chMax val="1"/>
          <dgm:chPref val="1"/>
        </dgm:presLayoutVars>
      </dgm:prSet>
      <dgm:spPr/>
    </dgm:pt>
  </dgm:ptLst>
  <dgm:cxnLst>
    <dgm:cxn modelId="{0DAA3854-A59B-4B9F-A857-5BEA817235CE}" type="presOf" srcId="{D781BAD0-4975-4383-9FD8-7B47433E466F}" destId="{FA40B6E4-1D94-4FAE-8EDF-37017CDB3944}" srcOrd="0" destOrd="0" presId="urn:microsoft.com/office/officeart/2018/2/layout/IconLabelList"/>
    <dgm:cxn modelId="{600F77AD-6B5A-448D-BA15-B0CA9A3FFE68}" type="presOf" srcId="{444914A5-A7F7-4B41-84B0-BB358C5BA272}" destId="{4768A854-62F4-42DB-B0AD-ADB8757F11DF}" srcOrd="0" destOrd="0" presId="urn:microsoft.com/office/officeart/2018/2/layout/IconLabelList"/>
    <dgm:cxn modelId="{00225BB8-5640-4A78-804B-C2D13422F4E0}" srcId="{D781BAD0-4975-4383-9FD8-7B47433E466F}" destId="{AF0FFD10-B2DE-48B7-AEED-2FFF37D70A1F}" srcOrd="0" destOrd="0" parTransId="{8BE21899-8DDA-456F-96E7-59D88628748B}" sibTransId="{9E8BB719-ABF9-4D62-BCDB-670B9F22D031}"/>
    <dgm:cxn modelId="{E0C926C3-04F5-4F26-81E0-75A21B1B2216}" type="presOf" srcId="{F348E788-453F-408C-96EA-3A9DAA8C209C}" destId="{A64CE265-DA7F-4A5A-BC5D-C7C691A8B949}" srcOrd="0" destOrd="0" presId="urn:microsoft.com/office/officeart/2018/2/layout/IconLabelList"/>
    <dgm:cxn modelId="{E6E639EA-8605-41AE-9FC6-ACF4633A11F4}" srcId="{D781BAD0-4975-4383-9FD8-7B47433E466F}" destId="{444914A5-A7F7-4B41-84B0-BB358C5BA272}" srcOrd="2" destOrd="0" parTransId="{8288408B-4F8F-4001-87EE-9920182FE8F5}" sibTransId="{49852541-D4F8-40BC-AE32-DCD657EB85CC}"/>
    <dgm:cxn modelId="{34AC2CED-0C3C-4414-A280-C29B2FB11232}" srcId="{D781BAD0-4975-4383-9FD8-7B47433E466F}" destId="{F348E788-453F-408C-96EA-3A9DAA8C209C}" srcOrd="1" destOrd="0" parTransId="{41B4A596-4898-486E-A15F-4E55DF6422F2}" sibTransId="{B48EDDE7-06EB-433B-883A-49200275C4E4}"/>
    <dgm:cxn modelId="{9B8629FF-2435-49A2-8FC1-10ABD9730550}" type="presOf" srcId="{AF0FFD10-B2DE-48B7-AEED-2FFF37D70A1F}" destId="{24D487A1-CA2B-4CB4-9F53-E0F0D354BA62}" srcOrd="0" destOrd="0" presId="urn:microsoft.com/office/officeart/2018/2/layout/IconLabelList"/>
    <dgm:cxn modelId="{E7BEFA4D-5298-4D3E-BD9F-44C22D397EA4}" type="presParOf" srcId="{FA40B6E4-1D94-4FAE-8EDF-37017CDB3944}" destId="{64FD44C7-4D98-4A5C-B29B-889CFA469748}" srcOrd="0" destOrd="0" presId="urn:microsoft.com/office/officeart/2018/2/layout/IconLabelList"/>
    <dgm:cxn modelId="{6B1FD1D2-D500-4FC8-ABC5-F2EEC3A51A9F}" type="presParOf" srcId="{64FD44C7-4D98-4A5C-B29B-889CFA469748}" destId="{3E068972-D541-4293-BBBB-8AD0682E29E7}" srcOrd="0" destOrd="0" presId="urn:microsoft.com/office/officeart/2018/2/layout/IconLabelList"/>
    <dgm:cxn modelId="{33D5D1ED-2DB7-47CE-8085-5579D1D2F5B9}" type="presParOf" srcId="{64FD44C7-4D98-4A5C-B29B-889CFA469748}" destId="{3C031154-9A04-47E9-B439-8BE2908392E5}" srcOrd="1" destOrd="0" presId="urn:microsoft.com/office/officeart/2018/2/layout/IconLabelList"/>
    <dgm:cxn modelId="{511D9675-8465-4D74-9DE4-410D02D4AE2B}" type="presParOf" srcId="{64FD44C7-4D98-4A5C-B29B-889CFA469748}" destId="{24D487A1-CA2B-4CB4-9F53-E0F0D354BA62}" srcOrd="2" destOrd="0" presId="urn:microsoft.com/office/officeart/2018/2/layout/IconLabelList"/>
    <dgm:cxn modelId="{916D0129-F1BC-434E-B62C-C648E1AFD784}" type="presParOf" srcId="{FA40B6E4-1D94-4FAE-8EDF-37017CDB3944}" destId="{F19006F9-44F1-4061-A186-6CE6C85FEF32}" srcOrd="1" destOrd="0" presId="urn:microsoft.com/office/officeart/2018/2/layout/IconLabelList"/>
    <dgm:cxn modelId="{05C93AE6-A43A-40F9-8F6D-940F8A1BB9D9}" type="presParOf" srcId="{FA40B6E4-1D94-4FAE-8EDF-37017CDB3944}" destId="{C174D6B9-1AEC-4A24-A1A9-65FF60D1CDA9}" srcOrd="2" destOrd="0" presId="urn:microsoft.com/office/officeart/2018/2/layout/IconLabelList"/>
    <dgm:cxn modelId="{7D6C153D-6658-44B4-BE3B-40A67FD5A573}" type="presParOf" srcId="{C174D6B9-1AEC-4A24-A1A9-65FF60D1CDA9}" destId="{4387646E-2B8E-44E6-B2EE-2B576AB71E17}" srcOrd="0" destOrd="0" presId="urn:microsoft.com/office/officeart/2018/2/layout/IconLabelList"/>
    <dgm:cxn modelId="{823B95BE-C5F0-4297-AA5B-DFEE519C433E}" type="presParOf" srcId="{C174D6B9-1AEC-4A24-A1A9-65FF60D1CDA9}" destId="{C93734F6-53F4-452F-A515-167797371438}" srcOrd="1" destOrd="0" presId="urn:microsoft.com/office/officeart/2018/2/layout/IconLabelList"/>
    <dgm:cxn modelId="{DF2E7F79-44E4-4798-AD49-CF5E93642818}" type="presParOf" srcId="{C174D6B9-1AEC-4A24-A1A9-65FF60D1CDA9}" destId="{A64CE265-DA7F-4A5A-BC5D-C7C691A8B949}" srcOrd="2" destOrd="0" presId="urn:microsoft.com/office/officeart/2018/2/layout/IconLabelList"/>
    <dgm:cxn modelId="{1D883DAE-0C12-4532-B676-B5830E2E285E}" type="presParOf" srcId="{FA40B6E4-1D94-4FAE-8EDF-37017CDB3944}" destId="{F569EDC9-734A-46B3-A69F-48A9E363012B}" srcOrd="3" destOrd="0" presId="urn:microsoft.com/office/officeart/2018/2/layout/IconLabelList"/>
    <dgm:cxn modelId="{B7392F6B-2CE7-4CBF-98B6-E4E7535D6F41}" type="presParOf" srcId="{FA40B6E4-1D94-4FAE-8EDF-37017CDB3944}" destId="{350C1384-AC95-450C-A791-4B141366E090}" srcOrd="4" destOrd="0" presId="urn:microsoft.com/office/officeart/2018/2/layout/IconLabelList"/>
    <dgm:cxn modelId="{D95823CF-23F1-463C-AED2-12E43DFF3288}" type="presParOf" srcId="{350C1384-AC95-450C-A791-4B141366E090}" destId="{D25656E8-C682-487F-B986-76CE6F3BEF25}" srcOrd="0" destOrd="0" presId="urn:microsoft.com/office/officeart/2018/2/layout/IconLabelList"/>
    <dgm:cxn modelId="{B7397480-3B15-4C2F-866C-639A47ABC7D6}" type="presParOf" srcId="{350C1384-AC95-450C-A791-4B141366E090}" destId="{0800CA39-5D97-4B34-AD26-FA715388BB6A}" srcOrd="1" destOrd="0" presId="urn:microsoft.com/office/officeart/2018/2/layout/IconLabelList"/>
    <dgm:cxn modelId="{8C0D62CB-0A55-4F9F-B115-2E77FFA05549}" type="presParOf" srcId="{350C1384-AC95-450C-A791-4B141366E090}" destId="{4768A854-62F4-42DB-B0AD-ADB8757F11D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a:t>An engine</a:t>
          </a:r>
          <a:endParaRPr lang="en-US" sz="4600" kern="1200"/>
        </a:p>
      </dsp:txBody>
      <dsp:txXfrm>
        <a:off x="3287684" y="2549312"/>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18244-BAF3-4337-98C2-36D9C7D481FA}">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dirty="0"/>
            <a:t>Art</a:t>
          </a:r>
          <a:endParaRPr lang="en-US" sz="4600" kern="1200" dirty="0"/>
        </a:p>
      </dsp:txBody>
      <dsp:txXfrm>
        <a:off x="3287684" y="2549312"/>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7F502-F215-44D3-8996-59461EF0A0EF}">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dirty="0"/>
            <a:t>Sound</a:t>
          </a:r>
          <a:endParaRPr lang="en-US" sz="4600" kern="1200" dirty="0"/>
        </a:p>
      </dsp:txBody>
      <dsp:txXfrm>
        <a:off x="3287684" y="2549312"/>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9FAD1-E7E0-4E47-9226-A9A8B1C000B3}">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dirty="0"/>
            <a:t>Place to put it</a:t>
          </a:r>
          <a:endParaRPr lang="en-US" sz="4600" kern="1200" dirty="0"/>
        </a:p>
      </dsp:txBody>
      <dsp:txXfrm>
        <a:off x="3287684" y="2549312"/>
        <a:ext cx="432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68972-D541-4293-BBBB-8AD0682E29E7}">
      <dsp:nvSpPr>
        <dsp:cNvPr id="0" name=""/>
        <dsp:cNvSpPr/>
      </dsp:nvSpPr>
      <dsp:spPr>
        <a:xfrm>
          <a:off x="938072" y="425888"/>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487A1-CA2B-4CB4-9F53-E0F0D354BA62}">
      <dsp:nvSpPr>
        <dsp:cNvPr id="0" name=""/>
        <dsp:cNvSpPr/>
      </dsp:nvSpPr>
      <dsp:spPr>
        <a:xfrm>
          <a:off x="52256"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only thing you need to do to be a game developer is to develop games.</a:t>
          </a:r>
        </a:p>
      </dsp:txBody>
      <dsp:txXfrm>
        <a:off x="52256" y="2258388"/>
        <a:ext cx="3221151" cy="720000"/>
      </dsp:txXfrm>
    </dsp:sp>
    <dsp:sp modelId="{4387646E-2B8E-44E6-B2EE-2B576AB71E17}">
      <dsp:nvSpPr>
        <dsp:cNvPr id="0" name=""/>
        <dsp:cNvSpPr/>
      </dsp:nvSpPr>
      <dsp:spPr>
        <a:xfrm>
          <a:off x="4722925" y="425888"/>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4CE265-DA7F-4A5A-BC5D-C7C691A8B949}">
      <dsp:nvSpPr>
        <dsp:cNvPr id="0" name=""/>
        <dsp:cNvSpPr/>
      </dsp:nvSpPr>
      <dsp:spPr>
        <a:xfrm>
          <a:off x="3837109"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Done is better than perfect</a:t>
          </a:r>
        </a:p>
      </dsp:txBody>
      <dsp:txXfrm>
        <a:off x="3837109" y="2258388"/>
        <a:ext cx="3221151" cy="720000"/>
      </dsp:txXfrm>
    </dsp:sp>
    <dsp:sp modelId="{D25656E8-C682-487F-B986-76CE6F3BEF25}">
      <dsp:nvSpPr>
        <dsp:cNvPr id="0" name=""/>
        <dsp:cNvSpPr/>
      </dsp:nvSpPr>
      <dsp:spPr>
        <a:xfrm>
          <a:off x="8507778" y="425888"/>
          <a:ext cx="1449518" cy="144951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68A854-62F4-42DB-B0AD-ADB8757F11DF}">
      <dsp:nvSpPr>
        <dsp:cNvPr id="0" name=""/>
        <dsp:cNvSpPr/>
      </dsp:nvSpPr>
      <dsp:spPr>
        <a:xfrm>
          <a:off x="7621962"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Start Small</a:t>
          </a:r>
        </a:p>
      </dsp:txBody>
      <dsp:txXfrm>
        <a:off x="7621962" y="2258388"/>
        <a:ext cx="32211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36344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57E792-C84F-4027-88D4-C053A09D18A8}"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406464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337130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65536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405286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282277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065656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437533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35555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31345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89688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57E792-C84F-4027-88D4-C053A09D18A8}"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317163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57E792-C84F-4027-88D4-C053A09D18A8}" type="datetimeFigureOut">
              <a:rPr lang="en-US" smtClean="0"/>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17692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66192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94483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B57E792-C84F-4027-88D4-C053A09D18A8}" type="datetimeFigureOut">
              <a:rPr lang="en-US" smtClean="0"/>
              <a:t>10/9/2019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796864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57E792-C84F-4027-88D4-C053A09D18A8}"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374789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B57E792-C84F-4027-88D4-C053A09D18A8}" type="datetimeFigureOut">
              <a:rPr lang="en-US" smtClean="0"/>
              <a:t>10/9/2019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51A752-CEA3-4672-A814-BC31BD881A2A}" type="slidenum">
              <a:rPr lang="en-US" smtClean="0"/>
              <a:t>‹#›</a:t>
            </a:fld>
            <a:endParaRPr lang="en-US"/>
          </a:p>
        </p:txBody>
      </p:sp>
    </p:spTree>
    <p:extLst>
      <p:ext uri="{BB962C8B-B14F-4D97-AF65-F5344CB8AC3E}">
        <p14:creationId xmlns:p14="http://schemas.microsoft.com/office/powerpoint/2010/main" val="191362323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0288-9191-4F4E-B648-87DA29F1B149}"/>
              </a:ext>
            </a:extLst>
          </p:cNvPr>
          <p:cNvSpPr>
            <a:spLocks noGrp="1"/>
          </p:cNvSpPr>
          <p:nvPr>
            <p:ph type="ctrTitle"/>
          </p:nvPr>
        </p:nvSpPr>
        <p:spPr>
          <a:xfrm>
            <a:off x="277877" y="206829"/>
            <a:ext cx="8825658" cy="3329581"/>
          </a:xfrm>
        </p:spPr>
        <p:txBody>
          <a:bodyPr/>
          <a:lstStyle/>
          <a:p>
            <a:r>
              <a:rPr lang="en-US" dirty="0"/>
              <a:t>How to Make Games at Home for Cheap</a:t>
            </a:r>
          </a:p>
        </p:txBody>
      </p:sp>
      <p:sp>
        <p:nvSpPr>
          <p:cNvPr id="3" name="Subtitle 2">
            <a:extLst>
              <a:ext uri="{FF2B5EF4-FFF2-40B4-BE49-F238E27FC236}">
                <a16:creationId xmlns:a16="http://schemas.microsoft.com/office/drawing/2014/main" id="{9FA12D37-D3D6-4A90-8E16-06CA8B0E1EAF}"/>
              </a:ext>
            </a:extLst>
          </p:cNvPr>
          <p:cNvSpPr>
            <a:spLocks noGrp="1"/>
          </p:cNvSpPr>
          <p:nvPr>
            <p:ph type="subTitle" idx="1"/>
          </p:nvPr>
        </p:nvSpPr>
        <p:spPr>
          <a:xfrm>
            <a:off x="277877" y="3536410"/>
            <a:ext cx="8825658" cy="861420"/>
          </a:xfrm>
        </p:spPr>
        <p:txBody>
          <a:bodyPr/>
          <a:lstStyle/>
          <a:p>
            <a:r>
              <a:rPr lang="en-US" dirty="0"/>
              <a:t>Or, How to Stop Worrying and Just Go Indie</a:t>
            </a:r>
          </a:p>
        </p:txBody>
      </p:sp>
    </p:spTree>
    <p:extLst>
      <p:ext uri="{BB962C8B-B14F-4D97-AF65-F5344CB8AC3E}">
        <p14:creationId xmlns:p14="http://schemas.microsoft.com/office/powerpoint/2010/main" val="13479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Game Maker</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417930"/>
            <a:ext cx="545934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69256"/>
          </a:xfrm>
        </p:spPr>
        <p:txBody>
          <a:bodyPr>
            <a:normAutofit lnSpcReduction="10000"/>
          </a:bodyPr>
          <a:lstStyle/>
          <a:p>
            <a:pPr marL="0" indent="0">
              <a:buNone/>
            </a:pPr>
            <a:r>
              <a:rPr lang="en-US" b="1" dirty="0"/>
              <a:t>Pros</a:t>
            </a:r>
          </a:p>
          <a:p>
            <a:r>
              <a:rPr lang="en-US" dirty="0"/>
              <a:t>Easy for beginners</a:t>
            </a:r>
          </a:p>
          <a:p>
            <a:r>
              <a:rPr lang="en-US" dirty="0"/>
              <a:t>Robust visual scripting tools</a:t>
            </a:r>
          </a:p>
          <a:p>
            <a:r>
              <a:rPr lang="en-US" dirty="0"/>
              <a:t>If you buy it once, you have it forever. No additional licenses or royalties are necessary. </a:t>
            </a:r>
          </a:p>
          <a:p>
            <a:pPr marL="0" indent="0">
              <a:buNone/>
            </a:pPr>
            <a:r>
              <a:rPr lang="en-US" b="1" dirty="0"/>
              <a:t>Cons</a:t>
            </a:r>
          </a:p>
          <a:p>
            <a:r>
              <a:rPr lang="en-US" dirty="0"/>
              <a:t>Unsuitable for 3D development</a:t>
            </a:r>
          </a:p>
          <a:p>
            <a:r>
              <a:rPr lang="en-US" dirty="0"/>
              <a:t>The more you learn, the more control you’ll want. The ease of use that makes it great for beginners can make it frustrating for advanced users.</a:t>
            </a:r>
          </a:p>
        </p:txBody>
      </p:sp>
    </p:spTree>
    <p:extLst>
      <p:ext uri="{BB962C8B-B14F-4D97-AF65-F5344CB8AC3E}">
        <p14:creationId xmlns:p14="http://schemas.microsoft.com/office/powerpoint/2010/main" val="340474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Godot</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417930"/>
            <a:ext cx="545934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fontScale="92500" lnSpcReduction="20000"/>
          </a:bodyPr>
          <a:lstStyle/>
          <a:p>
            <a:pPr marL="0" indent="0">
              <a:buNone/>
            </a:pPr>
            <a:r>
              <a:rPr lang="en-US" b="1" dirty="0"/>
              <a:t>Pros</a:t>
            </a:r>
          </a:p>
          <a:p>
            <a:r>
              <a:rPr lang="en-US" dirty="0"/>
              <a:t>Completely free and open source</a:t>
            </a:r>
          </a:p>
          <a:p>
            <a:r>
              <a:rPr lang="en-US" dirty="0"/>
              <a:t>Just about as robust and powerful as its major competitors</a:t>
            </a:r>
          </a:p>
          <a:p>
            <a:r>
              <a:rPr lang="en-US" dirty="0"/>
              <a:t>Uses </a:t>
            </a:r>
            <a:r>
              <a:rPr lang="en-US" dirty="0" err="1"/>
              <a:t>GDScript</a:t>
            </a:r>
            <a:r>
              <a:rPr lang="en-US" dirty="0"/>
              <a:t>, a relatively easy-to-learn language based on Python</a:t>
            </a:r>
          </a:p>
          <a:p>
            <a:pPr marL="0" indent="0">
              <a:buNone/>
            </a:pPr>
            <a:r>
              <a:rPr lang="en-US" b="1" dirty="0"/>
              <a:t>Cons</a:t>
            </a:r>
          </a:p>
          <a:p>
            <a:r>
              <a:rPr lang="en-US" dirty="0"/>
              <a:t>The project is crowdfunded so updates and new features are pretty slow</a:t>
            </a:r>
          </a:p>
          <a:p>
            <a:r>
              <a:rPr lang="en-US" dirty="0"/>
              <a:t>Limited resources for learning the engine</a:t>
            </a:r>
          </a:p>
          <a:p>
            <a:r>
              <a:rPr lang="en-US" dirty="0"/>
              <a:t>Limited documentation</a:t>
            </a:r>
          </a:p>
          <a:p>
            <a:r>
              <a:rPr lang="en-US" dirty="0"/>
              <a:t>Small community</a:t>
            </a:r>
          </a:p>
        </p:txBody>
      </p:sp>
    </p:spTree>
    <p:extLst>
      <p:ext uri="{BB962C8B-B14F-4D97-AF65-F5344CB8AC3E}">
        <p14:creationId xmlns:p14="http://schemas.microsoft.com/office/powerpoint/2010/main" val="2297163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RPG Maker</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417930"/>
            <a:ext cx="545934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fontScale="92500" lnSpcReduction="20000"/>
          </a:bodyPr>
          <a:lstStyle/>
          <a:p>
            <a:pPr marL="0" indent="0">
              <a:buNone/>
            </a:pPr>
            <a:r>
              <a:rPr lang="en-US" b="1" dirty="0"/>
              <a:t>Pros</a:t>
            </a:r>
          </a:p>
          <a:p>
            <a:r>
              <a:rPr lang="en-US" b="1" dirty="0"/>
              <a:t>Simple to use</a:t>
            </a:r>
          </a:p>
          <a:p>
            <a:r>
              <a:rPr lang="en-US" b="1" dirty="0"/>
              <a:t>Simplifies and streamlines a generally difficult to make game type</a:t>
            </a:r>
          </a:p>
          <a:p>
            <a:r>
              <a:rPr lang="en-US" b="1" dirty="0"/>
              <a:t>Premade Assets and Characters</a:t>
            </a:r>
          </a:p>
          <a:p>
            <a:r>
              <a:rPr lang="en-US" b="1" dirty="0"/>
              <a:t>Active community</a:t>
            </a:r>
          </a:p>
          <a:p>
            <a:pPr marL="0" indent="0">
              <a:buNone/>
            </a:pPr>
            <a:r>
              <a:rPr lang="en-US" b="1" dirty="0"/>
              <a:t>Cons</a:t>
            </a:r>
          </a:p>
          <a:p>
            <a:r>
              <a:rPr lang="en-US" b="1" dirty="0"/>
              <a:t>Only really meant to make RPG’s</a:t>
            </a:r>
          </a:p>
          <a:p>
            <a:r>
              <a:rPr lang="en-US" b="1" dirty="0"/>
              <a:t>Coding for it has next to no documentation</a:t>
            </a:r>
          </a:p>
          <a:p>
            <a:r>
              <a:rPr lang="en-US" b="1" dirty="0"/>
              <a:t>Has a distinctively cheap look if premade assets are used</a:t>
            </a:r>
          </a:p>
          <a:p>
            <a:r>
              <a:rPr lang="en-US" b="1" dirty="0"/>
              <a:t>Hard to extend functionality</a:t>
            </a:r>
          </a:p>
          <a:p>
            <a:endParaRPr lang="en-US" dirty="0"/>
          </a:p>
        </p:txBody>
      </p:sp>
    </p:spTree>
    <p:extLst>
      <p:ext uri="{BB962C8B-B14F-4D97-AF65-F5344CB8AC3E}">
        <p14:creationId xmlns:p14="http://schemas.microsoft.com/office/powerpoint/2010/main" val="2637080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Twine</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01676" y="2417930"/>
            <a:ext cx="500458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lstStyle/>
          <a:p>
            <a:pPr marL="0" indent="0">
              <a:buNone/>
            </a:pPr>
            <a:r>
              <a:rPr lang="en-US" b="1" dirty="0"/>
              <a:t>Pros</a:t>
            </a:r>
          </a:p>
          <a:p>
            <a:r>
              <a:rPr lang="en-US" b="1" dirty="0"/>
              <a:t>Easy to use</a:t>
            </a:r>
          </a:p>
          <a:p>
            <a:r>
              <a:rPr lang="en-US" b="1" dirty="0"/>
              <a:t>No programming required</a:t>
            </a:r>
          </a:p>
          <a:p>
            <a:r>
              <a:rPr lang="en-US" b="1" dirty="0"/>
              <a:t>Good for writers </a:t>
            </a:r>
            <a:endParaRPr lang="en-US" dirty="0"/>
          </a:p>
          <a:p>
            <a:pPr marL="0" indent="0">
              <a:buNone/>
            </a:pPr>
            <a:r>
              <a:rPr lang="en-US" b="1" dirty="0"/>
              <a:t>Cons</a:t>
            </a:r>
          </a:p>
          <a:p>
            <a:r>
              <a:rPr lang="en-US" b="1" dirty="0"/>
              <a:t>Only really does text and still images</a:t>
            </a:r>
          </a:p>
          <a:p>
            <a:r>
              <a:rPr lang="en-US" b="1" dirty="0"/>
              <a:t>Can’t do much with it outside of visual novels and branching logic games</a:t>
            </a:r>
            <a:endParaRPr lang="en-US" dirty="0"/>
          </a:p>
        </p:txBody>
      </p:sp>
    </p:spTree>
    <p:extLst>
      <p:ext uri="{BB962C8B-B14F-4D97-AF65-F5344CB8AC3E}">
        <p14:creationId xmlns:p14="http://schemas.microsoft.com/office/powerpoint/2010/main" val="38421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0489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15"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16"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9"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20" dur="1" fill="hold">
                                          <p:stCondLst>
                                            <p:cond delay="249"/>
                                          </p:stCondLst>
                                        </p:cTn>
                                        <p:tgtEl>
                                          <p:spTgt spid="22">
                                            <p:graphicEl>
                                              <a:dgm id="{F837019E-AFB5-470F-A346-AAC8273390A5}"/>
                                            </p:graphic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23"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24"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27"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28"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par>
                          <p:cTn id="29" fill="hold">
                            <p:stCondLst>
                              <p:cond delay="250"/>
                            </p:stCondLst>
                            <p:childTnLst>
                              <p:par>
                                <p:cTn id="30" presetID="26" presetClass="emph" presetSubtype="0" fill="hold" grpId="1" nodeType="afterEffect">
                                  <p:stCondLst>
                                    <p:cond delay="0"/>
                                  </p:stCondLst>
                                  <p:childTnLst>
                                    <p:animEffect transition="out" filter="fade">
                                      <p:cBhvr>
                                        <p:cTn id="31" dur="250" tmFilter="0, 0; .2, .5; .8, .5; 1, 0"/>
                                        <p:tgtEl>
                                          <p:spTgt spid="22">
                                            <p:graphicEl>
                                              <a:dgm id="{9572EF79-F5E2-4FC1-9DB7-14AB22249239}"/>
                                            </p:graphicEl>
                                          </p:spTgt>
                                        </p:tgtEl>
                                      </p:cBhvr>
                                    </p:animEffect>
                                    <p:animScale>
                                      <p:cBhvr>
                                        <p:cTn id="32" dur="125" autoRev="1" fill="hold"/>
                                        <p:tgtEl>
                                          <p:spTgt spid="22">
                                            <p:graphicEl>
                                              <a:dgm id="{9572EF79-F5E2-4FC1-9DB7-14AB22249239}"/>
                                            </p:graphicEl>
                                          </p:spTgt>
                                        </p:tgtEl>
                                      </p:cBhvr>
                                      <p:by x="105000" y="105000"/>
                                    </p:animScale>
                                  </p:childTnLst>
                                </p:cTn>
                              </p:par>
                              <p:par>
                                <p:cTn id="33" presetID="26" presetClass="emph" presetSubtype="0" fill="hold" grpId="1" nodeType="withEffect">
                                  <p:stCondLst>
                                    <p:cond delay="0"/>
                                  </p:stCondLst>
                                  <p:childTnLst>
                                    <p:animEffect transition="out" filter="fade">
                                      <p:cBhvr>
                                        <p:cTn id="34" dur="250" tmFilter="0, 0; .2, .5; .8, .5; 1, 0"/>
                                        <p:tgtEl>
                                          <p:spTgt spid="22">
                                            <p:graphicEl>
                                              <a:dgm id="{4C889410-2E29-40AA-B35A-49357E52A087}"/>
                                            </p:graphicEl>
                                          </p:spTgt>
                                        </p:tgtEl>
                                      </p:cBhvr>
                                    </p:animEffect>
                                    <p:animScale>
                                      <p:cBhvr>
                                        <p:cTn id="35" dur="125" autoRev="1" fill="hold"/>
                                        <p:tgtEl>
                                          <p:spTgt spid="22">
                                            <p:graphicEl>
                                              <a:dgm id="{4C889410-2E29-40AA-B35A-49357E52A087}"/>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303349988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328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250" tmFilter="0, 0; .2, .5; .8, .5; 1, 0"/>
                                        <p:tgtEl>
                                          <p:spTgt spid="22">
                                            <p:graphicEl>
                                              <a:dgm id="{7C718244-BAF3-4337-98C2-36D9C7D481FA}"/>
                                            </p:graphicEl>
                                          </p:spTgt>
                                        </p:tgtEl>
                                      </p:cBhvr>
                                    </p:animEffect>
                                    <p:animScale>
                                      <p:cBhvr>
                                        <p:cTn id="17" dur="125" autoRev="1" fill="hold"/>
                                        <p:tgtEl>
                                          <p:spTgt spid="22">
                                            <p:graphicEl>
                                              <a:dgm id="{7C718244-BAF3-4337-98C2-36D9C7D481FA}"/>
                                            </p:graphicEl>
                                          </p:spTgt>
                                        </p:tgtEl>
                                      </p:cBhvr>
                                      <p:by x="105000" y="105000"/>
                                    </p:animScale>
                                  </p:childTnLst>
                                </p:cTn>
                              </p:par>
                              <p:par>
                                <p:cTn id="18" presetID="26" presetClass="emph" presetSubtype="0" fill="hold" grpId="1" nodeType="withEffect">
                                  <p:stCondLst>
                                    <p:cond delay="0"/>
                                  </p:stCondLst>
                                  <p:childTnLst>
                                    <p:animEffect transition="out" filter="fade">
                                      <p:cBhvr>
                                        <p:cTn id="19" dur="250" tmFilter="0, 0; .2, .5; .8, .5; 1, 0"/>
                                        <p:tgtEl>
                                          <p:spTgt spid="22">
                                            <p:graphicEl>
                                              <a:dgm id="{8516BFF8-EBBE-41E8-A836-8317C8D5640C}"/>
                                            </p:graphicEl>
                                          </p:spTgt>
                                        </p:tgtEl>
                                      </p:cBhvr>
                                    </p:animEffect>
                                    <p:animScale>
                                      <p:cBhvr>
                                        <p:cTn id="20" dur="125" autoRev="1" fill="hold"/>
                                        <p:tgtEl>
                                          <p:spTgt spid="22">
                                            <p:graphicEl>
                                              <a:dgm id="{8516BFF8-EBBE-41E8-A836-8317C8D5640C}"/>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0EDC-EEB5-41BE-BC2E-8246ACD4E2C3}"/>
              </a:ext>
            </a:extLst>
          </p:cNvPr>
          <p:cNvSpPr>
            <a:spLocks noGrp="1"/>
          </p:cNvSpPr>
          <p:nvPr>
            <p:ph type="title"/>
          </p:nvPr>
        </p:nvSpPr>
        <p:spPr/>
        <p:txBody>
          <a:bodyPr/>
          <a:lstStyle/>
          <a:p>
            <a:r>
              <a:rPr lang="en-US" dirty="0"/>
              <a:t>Why You Should Art</a:t>
            </a:r>
          </a:p>
        </p:txBody>
      </p:sp>
      <p:sp>
        <p:nvSpPr>
          <p:cNvPr id="3" name="Content Placeholder 2">
            <a:extLst>
              <a:ext uri="{FF2B5EF4-FFF2-40B4-BE49-F238E27FC236}">
                <a16:creationId xmlns:a16="http://schemas.microsoft.com/office/drawing/2014/main" id="{69CABA51-F60D-4AA6-AB42-BB2484F51412}"/>
              </a:ext>
            </a:extLst>
          </p:cNvPr>
          <p:cNvSpPr>
            <a:spLocks noGrp="1"/>
          </p:cNvSpPr>
          <p:nvPr>
            <p:ph sz="half" idx="1"/>
          </p:nvPr>
        </p:nvSpPr>
        <p:spPr/>
        <p:txBody>
          <a:bodyPr/>
          <a:lstStyle/>
          <a:p>
            <a:r>
              <a:rPr lang="en-US" dirty="0"/>
              <a:t>You maintain ownership of the thing you’re making</a:t>
            </a:r>
          </a:p>
          <a:p>
            <a:r>
              <a:rPr lang="en-US" dirty="0"/>
              <a:t>You don’t have to worry about licensing or paying royalties or fees</a:t>
            </a:r>
          </a:p>
          <a:p>
            <a:r>
              <a:rPr lang="en-US" dirty="0"/>
              <a:t>Having a working understanding of every part of a project makes you a better teammate and a better project manager</a:t>
            </a:r>
          </a:p>
          <a:p>
            <a:r>
              <a:rPr lang="en-US" dirty="0"/>
              <a:t>It’s hard to build teams without resources, if you have a visual proof of concept, it’s easier to attract artists to your project</a:t>
            </a:r>
          </a:p>
          <a:p>
            <a:endParaRPr lang="en-US" dirty="0"/>
          </a:p>
        </p:txBody>
      </p:sp>
      <p:pic>
        <p:nvPicPr>
          <p:cNvPr id="6" name="Content Placeholder 5">
            <a:extLst>
              <a:ext uri="{FF2B5EF4-FFF2-40B4-BE49-F238E27FC236}">
                <a16:creationId xmlns:a16="http://schemas.microsoft.com/office/drawing/2014/main" id="{D1D301F6-3ABF-4385-BAC4-72E198B8F5E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3545" y="1722784"/>
            <a:ext cx="4395788" cy="39515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680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28DB1-7BF2-4E02-9163-472BD9B1FC34}"/>
              </a:ext>
            </a:extLst>
          </p:cNvPr>
          <p:cNvSpPr>
            <a:spLocks noGrp="1"/>
          </p:cNvSpPr>
          <p:nvPr>
            <p:ph type="title"/>
          </p:nvPr>
        </p:nvSpPr>
        <p:spPr/>
        <p:txBody>
          <a:bodyPr/>
          <a:lstStyle/>
          <a:p>
            <a:r>
              <a:rPr lang="en-US" dirty="0"/>
              <a:t>Tools for Making Art</a:t>
            </a:r>
          </a:p>
        </p:txBody>
      </p:sp>
      <p:pic>
        <p:nvPicPr>
          <p:cNvPr id="6" name="Content Placeholder 5">
            <a:extLst>
              <a:ext uri="{FF2B5EF4-FFF2-40B4-BE49-F238E27FC236}">
                <a16:creationId xmlns:a16="http://schemas.microsoft.com/office/drawing/2014/main" id="{B05CC508-1971-407F-812D-AE02C3A3522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18155" y="2175405"/>
            <a:ext cx="3966102" cy="3966102"/>
          </a:xfrm>
        </p:spPr>
      </p:pic>
      <p:pic>
        <p:nvPicPr>
          <p:cNvPr id="8" name="Content Placeholder 7">
            <a:extLst>
              <a:ext uri="{FF2B5EF4-FFF2-40B4-BE49-F238E27FC236}">
                <a16:creationId xmlns:a16="http://schemas.microsoft.com/office/drawing/2014/main" id="{846FFCDC-24ED-43DE-B997-4B7CE8E6D4A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2175405"/>
            <a:ext cx="4395788" cy="3966102"/>
          </a:xfrm>
        </p:spPr>
      </p:pic>
      <p:sp>
        <p:nvSpPr>
          <p:cNvPr id="9" name="TextBox 8">
            <a:extLst>
              <a:ext uri="{FF2B5EF4-FFF2-40B4-BE49-F238E27FC236}">
                <a16:creationId xmlns:a16="http://schemas.microsoft.com/office/drawing/2014/main" id="{3B09E173-8198-43A1-BBB6-C01441E73100}"/>
              </a:ext>
            </a:extLst>
          </p:cNvPr>
          <p:cNvSpPr txBox="1"/>
          <p:nvPr/>
        </p:nvSpPr>
        <p:spPr>
          <a:xfrm>
            <a:off x="2803954" y="1483916"/>
            <a:ext cx="700833" cy="584775"/>
          </a:xfrm>
          <a:prstGeom prst="rect">
            <a:avLst/>
          </a:prstGeom>
          <a:noFill/>
        </p:spPr>
        <p:txBody>
          <a:bodyPr wrap="none" rtlCol="0">
            <a:spAutoFit/>
          </a:bodyPr>
          <a:lstStyle/>
          <a:p>
            <a:r>
              <a:rPr lang="en-US" sz="3200" b="1"/>
              <a:t>2D</a:t>
            </a:r>
            <a:endParaRPr lang="en-US" sz="3200" b="1" dirty="0"/>
          </a:p>
        </p:txBody>
      </p:sp>
      <p:sp>
        <p:nvSpPr>
          <p:cNvPr id="10" name="Rectangle 9">
            <a:extLst>
              <a:ext uri="{FF2B5EF4-FFF2-40B4-BE49-F238E27FC236}">
                <a16:creationId xmlns:a16="http://schemas.microsoft.com/office/drawing/2014/main" id="{FEA2B13D-CF83-42EF-AB67-0E3CC647DCC4}"/>
              </a:ext>
            </a:extLst>
          </p:cNvPr>
          <p:cNvSpPr/>
          <p:nvPr/>
        </p:nvSpPr>
        <p:spPr>
          <a:xfrm>
            <a:off x="8136201" y="1483916"/>
            <a:ext cx="915033" cy="584775"/>
          </a:xfrm>
          <a:prstGeom prst="rect">
            <a:avLst/>
          </a:prstGeom>
        </p:spPr>
        <p:txBody>
          <a:bodyPr wrap="square">
            <a:spAutoFit/>
          </a:bodyPr>
          <a:lstStyle/>
          <a:p>
            <a:r>
              <a:rPr lang="en-US" sz="3200" b="1" dirty="0"/>
              <a:t>3D</a:t>
            </a:r>
            <a:endParaRPr lang="en-US" sz="3200" dirty="0"/>
          </a:p>
        </p:txBody>
      </p:sp>
    </p:spTree>
    <p:extLst>
      <p:ext uri="{BB962C8B-B14F-4D97-AF65-F5344CB8AC3E}">
        <p14:creationId xmlns:p14="http://schemas.microsoft.com/office/powerpoint/2010/main" val="332271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B644-0F5E-407E-A353-F4B3D78AEC69}"/>
              </a:ext>
            </a:extLst>
          </p:cNvPr>
          <p:cNvSpPr>
            <a:spLocks noGrp="1"/>
          </p:cNvSpPr>
          <p:nvPr>
            <p:ph type="title"/>
          </p:nvPr>
        </p:nvSpPr>
        <p:spPr/>
        <p:txBody>
          <a:bodyPr/>
          <a:lstStyle/>
          <a:p>
            <a:r>
              <a:rPr lang="en-US" dirty="0"/>
              <a:t>Gimp</a:t>
            </a:r>
          </a:p>
        </p:txBody>
      </p:sp>
      <p:sp>
        <p:nvSpPr>
          <p:cNvPr id="3" name="Content Placeholder 2">
            <a:extLst>
              <a:ext uri="{FF2B5EF4-FFF2-40B4-BE49-F238E27FC236}">
                <a16:creationId xmlns:a16="http://schemas.microsoft.com/office/drawing/2014/main" id="{17DB1058-0D3C-4504-8122-D375DF6D32BC}"/>
              </a:ext>
            </a:extLst>
          </p:cNvPr>
          <p:cNvSpPr>
            <a:spLocks noGrp="1"/>
          </p:cNvSpPr>
          <p:nvPr>
            <p:ph sz="half" idx="1"/>
          </p:nvPr>
        </p:nvSpPr>
        <p:spPr/>
        <p:txBody>
          <a:bodyPr/>
          <a:lstStyle/>
          <a:p>
            <a:r>
              <a:rPr lang="en-US" sz="2800" dirty="0"/>
              <a:t>Similar to Photoshop, for those familiar with that program</a:t>
            </a:r>
          </a:p>
          <a:p>
            <a:r>
              <a:rPr lang="en-US" sz="2800" dirty="0"/>
              <a:t>Robust suite of open source tools</a:t>
            </a:r>
          </a:p>
          <a:p>
            <a:r>
              <a:rPr lang="en-US" sz="2800" dirty="0"/>
              <a:t>Easy for programmers to write tools for</a:t>
            </a:r>
          </a:p>
          <a:p>
            <a:pPr marL="0" indent="0">
              <a:buNone/>
            </a:pPr>
            <a:endParaRPr lang="en-US" dirty="0"/>
          </a:p>
        </p:txBody>
      </p:sp>
      <p:pic>
        <p:nvPicPr>
          <p:cNvPr id="6" name="Content Placeholder 5">
            <a:extLst>
              <a:ext uri="{FF2B5EF4-FFF2-40B4-BE49-F238E27FC236}">
                <a16:creationId xmlns:a16="http://schemas.microsoft.com/office/drawing/2014/main" id="{17BDE001-3084-4615-BE88-02F761367F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060576"/>
            <a:ext cx="4907308" cy="3439076"/>
          </a:xfrm>
        </p:spPr>
      </p:pic>
    </p:spTree>
    <p:extLst>
      <p:ext uri="{BB962C8B-B14F-4D97-AF65-F5344CB8AC3E}">
        <p14:creationId xmlns:p14="http://schemas.microsoft.com/office/powerpoint/2010/main" val="2779572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2A1-30BF-439B-B01F-3D5C242CB242}"/>
              </a:ext>
            </a:extLst>
          </p:cNvPr>
          <p:cNvSpPr>
            <a:spLocks noGrp="1"/>
          </p:cNvSpPr>
          <p:nvPr>
            <p:ph type="title"/>
          </p:nvPr>
        </p:nvSpPr>
        <p:spPr/>
        <p:txBody>
          <a:bodyPr/>
          <a:lstStyle/>
          <a:p>
            <a:r>
              <a:rPr lang="en-US" dirty="0" err="1"/>
              <a:t>Aseprite</a:t>
            </a:r>
            <a:endParaRPr lang="en-US" dirty="0"/>
          </a:p>
        </p:txBody>
      </p:sp>
      <p:sp>
        <p:nvSpPr>
          <p:cNvPr id="3" name="Content Placeholder 2">
            <a:extLst>
              <a:ext uri="{FF2B5EF4-FFF2-40B4-BE49-F238E27FC236}">
                <a16:creationId xmlns:a16="http://schemas.microsoft.com/office/drawing/2014/main" id="{90BCE066-ECB5-435E-BD33-70C81B9E2C9C}"/>
              </a:ext>
            </a:extLst>
          </p:cNvPr>
          <p:cNvSpPr>
            <a:spLocks noGrp="1"/>
          </p:cNvSpPr>
          <p:nvPr>
            <p:ph sz="half" idx="1"/>
          </p:nvPr>
        </p:nvSpPr>
        <p:spPr/>
        <p:txBody>
          <a:bodyPr>
            <a:normAutofit/>
          </a:bodyPr>
          <a:lstStyle/>
          <a:p>
            <a:r>
              <a:rPr lang="en-US" sz="2800" dirty="0"/>
              <a:t>Everything you need to make pixel art and nothing else</a:t>
            </a:r>
          </a:p>
          <a:p>
            <a:r>
              <a:rPr lang="en-US" sz="2800" dirty="0"/>
              <a:t>Robust animation tools </a:t>
            </a:r>
          </a:p>
          <a:p>
            <a:r>
              <a:rPr lang="en-US" sz="2800" dirty="0"/>
              <a:t>Export sprite sheets for animation stitching</a:t>
            </a:r>
          </a:p>
        </p:txBody>
      </p:sp>
      <p:pic>
        <p:nvPicPr>
          <p:cNvPr id="6" name="Content Placeholder 5">
            <a:extLst>
              <a:ext uri="{FF2B5EF4-FFF2-40B4-BE49-F238E27FC236}">
                <a16:creationId xmlns:a16="http://schemas.microsoft.com/office/drawing/2014/main" id="{EE10619C-D34E-42E5-9A63-58D4DCB90C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4" y="2060576"/>
            <a:ext cx="4682021" cy="3533828"/>
          </a:xfrm>
        </p:spPr>
      </p:pic>
    </p:spTree>
    <p:extLst>
      <p:ext uri="{BB962C8B-B14F-4D97-AF65-F5344CB8AC3E}">
        <p14:creationId xmlns:p14="http://schemas.microsoft.com/office/powerpoint/2010/main" val="395554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01AA-F887-4B25-BB0E-E16E89267DF4}"/>
              </a:ext>
            </a:extLst>
          </p:cNvPr>
          <p:cNvSpPr>
            <a:spLocks noGrp="1"/>
          </p:cNvSpPr>
          <p:nvPr>
            <p:ph type="title"/>
          </p:nvPr>
        </p:nvSpPr>
        <p:spPr/>
        <p:txBody>
          <a:bodyPr/>
          <a:lstStyle/>
          <a:p>
            <a:r>
              <a:rPr lang="en-US" dirty="0"/>
              <a:t>Let’s Begin by Crushing Some Dreams…</a:t>
            </a:r>
          </a:p>
        </p:txBody>
      </p:sp>
      <p:sp>
        <p:nvSpPr>
          <p:cNvPr id="3" name="Content Placeholder 2">
            <a:extLst>
              <a:ext uri="{FF2B5EF4-FFF2-40B4-BE49-F238E27FC236}">
                <a16:creationId xmlns:a16="http://schemas.microsoft.com/office/drawing/2014/main" id="{346E839B-177D-40F9-A786-4032081383DA}"/>
              </a:ext>
            </a:extLst>
          </p:cNvPr>
          <p:cNvSpPr>
            <a:spLocks noGrp="1"/>
          </p:cNvSpPr>
          <p:nvPr>
            <p:ph idx="1"/>
          </p:nvPr>
        </p:nvSpPr>
        <p:spPr/>
        <p:txBody>
          <a:bodyPr/>
          <a:lstStyle/>
          <a:p>
            <a:r>
              <a:rPr lang="en-US" dirty="0"/>
              <a:t>Most indie success stories are flukes. For every millionaire doing what we do, there are tens of thousands of us who’ve yet to break 3, or even 2 figures in sales.</a:t>
            </a:r>
          </a:p>
          <a:p>
            <a:r>
              <a:rPr lang="en-US" dirty="0"/>
              <a:t>An idea is worthless if it isn’t in the hands of someone capable of delivering on it. Those people usually have plenty of their own ideas.</a:t>
            </a:r>
          </a:p>
          <a:p>
            <a:r>
              <a:rPr lang="en-US" dirty="0"/>
              <a:t>The bigger an idea is, the harder it is to get it off the ground. Unless you’ve been doing it a while you probably don’t have a good perspective of scale so there’s a good chance whatever you want to do is too big for you to tackle right now.</a:t>
            </a:r>
          </a:p>
          <a:p>
            <a:r>
              <a:rPr lang="en-US" dirty="0"/>
              <a:t>You will never see an MMO to release. </a:t>
            </a:r>
          </a:p>
          <a:p>
            <a:endParaRPr lang="en-US" dirty="0"/>
          </a:p>
        </p:txBody>
      </p:sp>
      <p:pic>
        <p:nvPicPr>
          <p:cNvPr id="4" name="Picture 3">
            <a:extLst>
              <a:ext uri="{FF2B5EF4-FFF2-40B4-BE49-F238E27FC236}">
                <a16:creationId xmlns:a16="http://schemas.microsoft.com/office/drawing/2014/main" id="{8A3776AD-9F89-4B47-B587-2687D4425500}"/>
              </a:ext>
            </a:extLst>
          </p:cNvPr>
          <p:cNvPicPr>
            <a:picLocks noChangeAspect="1"/>
          </p:cNvPicPr>
          <p:nvPr/>
        </p:nvPicPr>
        <p:blipFill>
          <a:blip r:embed="rId2"/>
          <a:stretch>
            <a:fillRect/>
          </a:stretch>
        </p:blipFill>
        <p:spPr>
          <a:xfrm>
            <a:off x="1370592" y="5929311"/>
            <a:ext cx="8934450" cy="638175"/>
          </a:xfrm>
          <a:prstGeom prst="rect">
            <a:avLst/>
          </a:prstGeom>
        </p:spPr>
      </p:pic>
    </p:spTree>
    <p:extLst>
      <p:ext uri="{BB962C8B-B14F-4D97-AF65-F5344CB8AC3E}">
        <p14:creationId xmlns:p14="http://schemas.microsoft.com/office/powerpoint/2010/main" val="296461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29BB-B804-47C6-AB2F-75A9C5FC4838}"/>
              </a:ext>
            </a:extLst>
          </p:cNvPr>
          <p:cNvSpPr>
            <a:spLocks noGrp="1"/>
          </p:cNvSpPr>
          <p:nvPr>
            <p:ph type="title"/>
          </p:nvPr>
        </p:nvSpPr>
        <p:spPr/>
        <p:txBody>
          <a:bodyPr/>
          <a:lstStyle/>
          <a:p>
            <a:r>
              <a:rPr lang="en-US" dirty="0" err="1"/>
              <a:t>Krita</a:t>
            </a:r>
            <a:endParaRPr lang="en-US" dirty="0"/>
          </a:p>
        </p:txBody>
      </p:sp>
      <p:sp>
        <p:nvSpPr>
          <p:cNvPr id="3" name="Content Placeholder 2">
            <a:extLst>
              <a:ext uri="{FF2B5EF4-FFF2-40B4-BE49-F238E27FC236}">
                <a16:creationId xmlns:a16="http://schemas.microsoft.com/office/drawing/2014/main" id="{C898EFF9-11B7-42BD-AADB-2F743B35212F}"/>
              </a:ext>
            </a:extLst>
          </p:cNvPr>
          <p:cNvSpPr>
            <a:spLocks noGrp="1"/>
          </p:cNvSpPr>
          <p:nvPr>
            <p:ph sz="half" idx="1"/>
          </p:nvPr>
        </p:nvSpPr>
        <p:spPr/>
        <p:txBody>
          <a:bodyPr>
            <a:normAutofit/>
          </a:bodyPr>
          <a:lstStyle/>
          <a:p>
            <a:r>
              <a:rPr lang="en-US" sz="2800" dirty="0"/>
              <a:t>Digital painting application</a:t>
            </a:r>
          </a:p>
          <a:p>
            <a:r>
              <a:rPr lang="en-US" sz="2800" dirty="0"/>
              <a:t>Great to use with a graphics tablet</a:t>
            </a:r>
          </a:p>
          <a:p>
            <a:r>
              <a:rPr lang="en-US" sz="2800" dirty="0"/>
              <a:t>Good for making hand-drawn sprites and backdrops</a:t>
            </a:r>
          </a:p>
        </p:txBody>
      </p:sp>
      <p:pic>
        <p:nvPicPr>
          <p:cNvPr id="6" name="Content Placeholder 5">
            <a:extLst>
              <a:ext uri="{FF2B5EF4-FFF2-40B4-BE49-F238E27FC236}">
                <a16:creationId xmlns:a16="http://schemas.microsoft.com/office/drawing/2014/main" id="{E847C51B-CCCA-497C-92FF-1DF951A47F2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060575"/>
            <a:ext cx="4395788" cy="3395921"/>
          </a:xfrm>
        </p:spPr>
      </p:pic>
    </p:spTree>
    <p:extLst>
      <p:ext uri="{BB962C8B-B14F-4D97-AF65-F5344CB8AC3E}">
        <p14:creationId xmlns:p14="http://schemas.microsoft.com/office/powerpoint/2010/main" val="425833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9E3B-09C4-4448-9720-BB9B1960B217}"/>
              </a:ext>
            </a:extLst>
          </p:cNvPr>
          <p:cNvSpPr>
            <a:spLocks noGrp="1"/>
          </p:cNvSpPr>
          <p:nvPr>
            <p:ph type="title"/>
          </p:nvPr>
        </p:nvSpPr>
        <p:spPr/>
        <p:txBody>
          <a:bodyPr/>
          <a:lstStyle/>
          <a:p>
            <a:r>
              <a:rPr lang="en-US" dirty="0"/>
              <a:t>Blender</a:t>
            </a:r>
          </a:p>
        </p:txBody>
      </p:sp>
      <p:sp>
        <p:nvSpPr>
          <p:cNvPr id="3" name="Content Placeholder 2">
            <a:extLst>
              <a:ext uri="{FF2B5EF4-FFF2-40B4-BE49-F238E27FC236}">
                <a16:creationId xmlns:a16="http://schemas.microsoft.com/office/drawing/2014/main" id="{2B86C97A-4A1B-4031-ADE6-C4984244D2F7}"/>
              </a:ext>
            </a:extLst>
          </p:cNvPr>
          <p:cNvSpPr>
            <a:spLocks noGrp="1"/>
          </p:cNvSpPr>
          <p:nvPr>
            <p:ph sz="half" idx="1"/>
          </p:nvPr>
        </p:nvSpPr>
        <p:spPr/>
        <p:txBody>
          <a:bodyPr>
            <a:normAutofit/>
          </a:bodyPr>
          <a:lstStyle/>
          <a:p>
            <a:r>
              <a:rPr lang="en-US" sz="2800" dirty="0"/>
              <a:t>Totally free and open source</a:t>
            </a:r>
          </a:p>
          <a:p>
            <a:r>
              <a:rPr lang="en-US" sz="2800" dirty="0"/>
              <a:t>Does everything every major competitor does</a:t>
            </a:r>
          </a:p>
          <a:p>
            <a:r>
              <a:rPr lang="en-US" sz="2800" dirty="0"/>
              <a:t>Incredibly steep learning curve, but an incredibly good investment</a:t>
            </a:r>
          </a:p>
        </p:txBody>
      </p:sp>
      <p:pic>
        <p:nvPicPr>
          <p:cNvPr id="6" name="Content Placeholder 5">
            <a:extLst>
              <a:ext uri="{FF2B5EF4-FFF2-40B4-BE49-F238E27FC236}">
                <a16:creationId xmlns:a16="http://schemas.microsoft.com/office/drawing/2014/main" id="{8AAA1961-139B-45C1-89AE-168ED3BD21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4" y="1853248"/>
            <a:ext cx="4915789" cy="3675353"/>
          </a:xfrm>
        </p:spPr>
      </p:pic>
    </p:spTree>
    <p:extLst>
      <p:ext uri="{BB962C8B-B14F-4D97-AF65-F5344CB8AC3E}">
        <p14:creationId xmlns:p14="http://schemas.microsoft.com/office/powerpoint/2010/main" val="1790113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24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15"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16"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9"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20" dur="1" fill="hold">
                                          <p:stCondLst>
                                            <p:cond delay="249"/>
                                          </p:stCondLst>
                                        </p:cTn>
                                        <p:tgtEl>
                                          <p:spTgt spid="22">
                                            <p:graphicEl>
                                              <a:dgm id="{F837019E-AFB5-470F-A346-AAC8273390A5}"/>
                                            </p:graphic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23"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24"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27"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28"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par>
                          <p:cTn id="29" fill="hold">
                            <p:stCondLst>
                              <p:cond delay="250"/>
                            </p:stCondLst>
                            <p:childTnLst>
                              <p:par>
                                <p:cTn id="30" presetID="26" presetClass="emph" presetSubtype="0" fill="hold" grpId="1" nodeType="afterEffect">
                                  <p:stCondLst>
                                    <p:cond delay="0"/>
                                  </p:stCondLst>
                                  <p:childTnLst>
                                    <p:animEffect transition="out" filter="fade">
                                      <p:cBhvr>
                                        <p:cTn id="31" dur="250" tmFilter="0, 0; .2, .5; .8, .5; 1, 0"/>
                                        <p:tgtEl>
                                          <p:spTgt spid="22">
                                            <p:graphicEl>
                                              <a:dgm id="{9572EF79-F5E2-4FC1-9DB7-14AB22249239}"/>
                                            </p:graphicEl>
                                          </p:spTgt>
                                        </p:tgtEl>
                                      </p:cBhvr>
                                    </p:animEffect>
                                    <p:animScale>
                                      <p:cBhvr>
                                        <p:cTn id="32" dur="125" autoRev="1" fill="hold"/>
                                        <p:tgtEl>
                                          <p:spTgt spid="22">
                                            <p:graphicEl>
                                              <a:dgm id="{9572EF79-F5E2-4FC1-9DB7-14AB22249239}"/>
                                            </p:graphicEl>
                                          </p:spTgt>
                                        </p:tgtEl>
                                      </p:cBhvr>
                                      <p:by x="105000" y="105000"/>
                                    </p:animScale>
                                  </p:childTnLst>
                                </p:cTn>
                              </p:par>
                              <p:par>
                                <p:cTn id="33" presetID="26" presetClass="emph" presetSubtype="0" fill="hold" grpId="1" nodeType="withEffect">
                                  <p:stCondLst>
                                    <p:cond delay="0"/>
                                  </p:stCondLst>
                                  <p:childTnLst>
                                    <p:animEffect transition="out" filter="fade">
                                      <p:cBhvr>
                                        <p:cTn id="34" dur="250" tmFilter="0, 0; .2, .5; .8, .5; 1, 0"/>
                                        <p:tgtEl>
                                          <p:spTgt spid="22">
                                            <p:graphicEl>
                                              <a:dgm id="{4C889410-2E29-40AA-B35A-49357E52A087}"/>
                                            </p:graphicEl>
                                          </p:spTgt>
                                        </p:tgtEl>
                                      </p:cBhvr>
                                    </p:animEffect>
                                    <p:animScale>
                                      <p:cBhvr>
                                        <p:cTn id="35" dur="125" autoRev="1" fill="hold"/>
                                        <p:tgtEl>
                                          <p:spTgt spid="22">
                                            <p:graphicEl>
                                              <a:dgm id="{4C889410-2E29-40AA-B35A-49357E52A087}"/>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356285185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8167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F837019E-AFB5-470F-A346-AAC8273390A5}"/>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250" tmFilter="0, 0; .2, .5; .8, .5; 1, 0"/>
                                        <p:tgtEl>
                                          <p:spTgt spid="22">
                                            <p:graphicEl>
                                              <a:dgm id="{2B57F502-F215-44D3-8996-59461EF0A0EF}"/>
                                            </p:graphicEl>
                                          </p:spTgt>
                                        </p:tgtEl>
                                      </p:cBhvr>
                                    </p:animEffect>
                                    <p:animScale>
                                      <p:cBhvr>
                                        <p:cTn id="17" dur="125" autoRev="1" fill="hold"/>
                                        <p:tgtEl>
                                          <p:spTgt spid="22">
                                            <p:graphicEl>
                                              <a:dgm id="{2B57F502-F215-44D3-8996-59461EF0A0EF}"/>
                                            </p:graphicEl>
                                          </p:spTgt>
                                        </p:tgtEl>
                                      </p:cBhvr>
                                      <p:by x="105000" y="105000"/>
                                    </p:animScale>
                                  </p:childTnLst>
                                </p:cTn>
                              </p:par>
                              <p:par>
                                <p:cTn id="18" presetID="26" presetClass="emph" presetSubtype="0" fill="hold" grpId="1" nodeType="withEffect">
                                  <p:stCondLst>
                                    <p:cond delay="0"/>
                                  </p:stCondLst>
                                  <p:childTnLst>
                                    <p:animEffect transition="out" filter="fade">
                                      <p:cBhvr>
                                        <p:cTn id="19" dur="250" tmFilter="0, 0; .2, .5; .8, .5; 1, 0"/>
                                        <p:tgtEl>
                                          <p:spTgt spid="22">
                                            <p:graphicEl>
                                              <a:dgm id="{F837019E-AFB5-470F-A346-AAC8273390A5}"/>
                                            </p:graphicEl>
                                          </p:spTgt>
                                        </p:tgtEl>
                                      </p:cBhvr>
                                    </p:animEffect>
                                    <p:animScale>
                                      <p:cBhvr>
                                        <p:cTn id="20" dur="125" autoRev="1" fill="hold"/>
                                        <p:tgtEl>
                                          <p:spTgt spid="22">
                                            <p:graphicEl>
                                              <a:dgm id="{F837019E-AFB5-470F-A346-AAC8273390A5}"/>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E5D2-6233-47C6-B205-2B859547B05A}"/>
              </a:ext>
            </a:extLst>
          </p:cNvPr>
          <p:cNvSpPr>
            <a:spLocks noGrp="1"/>
          </p:cNvSpPr>
          <p:nvPr>
            <p:ph type="title"/>
          </p:nvPr>
        </p:nvSpPr>
        <p:spPr/>
        <p:txBody>
          <a:bodyPr/>
          <a:lstStyle/>
          <a:p>
            <a:r>
              <a:rPr lang="en-US" dirty="0"/>
              <a:t>What is Sound For?</a:t>
            </a:r>
          </a:p>
        </p:txBody>
      </p:sp>
      <p:sp>
        <p:nvSpPr>
          <p:cNvPr id="3" name="Content Placeholder 2">
            <a:extLst>
              <a:ext uri="{FF2B5EF4-FFF2-40B4-BE49-F238E27FC236}">
                <a16:creationId xmlns:a16="http://schemas.microsoft.com/office/drawing/2014/main" id="{70736420-1E34-4001-93BA-F00344EA833A}"/>
              </a:ext>
            </a:extLst>
          </p:cNvPr>
          <p:cNvSpPr>
            <a:spLocks noGrp="1"/>
          </p:cNvSpPr>
          <p:nvPr>
            <p:ph idx="1"/>
          </p:nvPr>
        </p:nvSpPr>
        <p:spPr>
          <a:xfrm>
            <a:off x="875201" y="2024271"/>
            <a:ext cx="8946541" cy="4195481"/>
          </a:xfrm>
        </p:spPr>
        <p:txBody>
          <a:bodyPr>
            <a:normAutofit/>
          </a:bodyPr>
          <a:lstStyle/>
          <a:p>
            <a:r>
              <a:rPr lang="en-US" sz="2800" dirty="0"/>
              <a:t>One of the most important factors in development is ‘Game Feel’</a:t>
            </a:r>
          </a:p>
          <a:p>
            <a:r>
              <a:rPr lang="en-US" sz="2800" dirty="0"/>
              <a:t>Sounds are absolutely vital in game feel</a:t>
            </a:r>
          </a:p>
          <a:p>
            <a:r>
              <a:rPr lang="en-US" sz="2800" dirty="0"/>
              <a:t>Solid sound effects ground actions</a:t>
            </a:r>
          </a:p>
          <a:p>
            <a:r>
              <a:rPr lang="en-US" sz="2800" dirty="0"/>
              <a:t>Dynamic music can inform the player’s feelings toward the game</a:t>
            </a:r>
          </a:p>
        </p:txBody>
      </p:sp>
    </p:spTree>
    <p:extLst>
      <p:ext uri="{BB962C8B-B14F-4D97-AF65-F5344CB8AC3E}">
        <p14:creationId xmlns:p14="http://schemas.microsoft.com/office/powerpoint/2010/main" val="83856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43DD-271C-4E22-B6D2-38037AC8E55D}"/>
              </a:ext>
            </a:extLst>
          </p:cNvPr>
          <p:cNvSpPr>
            <a:spLocks noGrp="1"/>
          </p:cNvSpPr>
          <p:nvPr>
            <p:ph type="title"/>
          </p:nvPr>
        </p:nvSpPr>
        <p:spPr/>
        <p:txBody>
          <a:bodyPr/>
          <a:lstStyle/>
          <a:p>
            <a:r>
              <a:rPr lang="en-US" dirty="0"/>
              <a:t>SFX Tools</a:t>
            </a:r>
          </a:p>
        </p:txBody>
      </p:sp>
      <p:sp>
        <p:nvSpPr>
          <p:cNvPr id="5" name="Content Placeholder 4">
            <a:extLst>
              <a:ext uri="{FF2B5EF4-FFF2-40B4-BE49-F238E27FC236}">
                <a16:creationId xmlns:a16="http://schemas.microsoft.com/office/drawing/2014/main" id="{61965F6C-6BE4-40B2-9C65-A83C14F663C4}"/>
              </a:ext>
            </a:extLst>
          </p:cNvPr>
          <p:cNvSpPr>
            <a:spLocks noGrp="1"/>
          </p:cNvSpPr>
          <p:nvPr>
            <p:ph sz="half" idx="1"/>
          </p:nvPr>
        </p:nvSpPr>
        <p:spPr/>
        <p:txBody>
          <a:bodyPr/>
          <a:lstStyle/>
          <a:p>
            <a:r>
              <a:rPr lang="en-US" dirty="0"/>
              <a:t>The first and last word in generating simple sound effects is </a:t>
            </a:r>
            <a:r>
              <a:rPr lang="en-US" dirty="0" err="1"/>
              <a:t>Bfxr</a:t>
            </a:r>
            <a:endParaRPr lang="en-US" dirty="0"/>
          </a:p>
          <a:p>
            <a:r>
              <a:rPr lang="en-US" dirty="0"/>
              <a:t>Browser based, but there is a lightweight desktop app</a:t>
            </a:r>
          </a:p>
          <a:p>
            <a:r>
              <a:rPr lang="en-US" dirty="0"/>
              <a:t>Can generate a wide range of synthesized sound</a:t>
            </a:r>
          </a:p>
          <a:p>
            <a:r>
              <a:rPr lang="en-US" dirty="0"/>
              <a:t>Just about any ‘gamey’ sound you can imagine can be produced with this program</a:t>
            </a:r>
          </a:p>
        </p:txBody>
      </p:sp>
      <p:pic>
        <p:nvPicPr>
          <p:cNvPr id="8" name="Content Placeholder 7">
            <a:extLst>
              <a:ext uri="{FF2B5EF4-FFF2-40B4-BE49-F238E27FC236}">
                <a16:creationId xmlns:a16="http://schemas.microsoft.com/office/drawing/2014/main" id="{8C4D1BC0-F8A7-4024-B82F-287A24E69A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112034"/>
            <a:ext cx="4395788" cy="4088082"/>
          </a:xfrm>
        </p:spPr>
      </p:pic>
    </p:spTree>
    <p:extLst>
      <p:ext uri="{BB962C8B-B14F-4D97-AF65-F5344CB8AC3E}">
        <p14:creationId xmlns:p14="http://schemas.microsoft.com/office/powerpoint/2010/main" val="391940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3F2E-FAC7-49C9-A617-1A086D6E10E2}"/>
              </a:ext>
            </a:extLst>
          </p:cNvPr>
          <p:cNvSpPr>
            <a:spLocks noGrp="1"/>
          </p:cNvSpPr>
          <p:nvPr>
            <p:ph type="title"/>
          </p:nvPr>
        </p:nvSpPr>
        <p:spPr/>
        <p:txBody>
          <a:bodyPr/>
          <a:lstStyle/>
          <a:p>
            <a:r>
              <a:rPr lang="en-US" dirty="0"/>
              <a:t>Music Tools</a:t>
            </a:r>
          </a:p>
        </p:txBody>
      </p:sp>
      <p:sp>
        <p:nvSpPr>
          <p:cNvPr id="3" name="Content Placeholder 2">
            <a:extLst>
              <a:ext uri="{FF2B5EF4-FFF2-40B4-BE49-F238E27FC236}">
                <a16:creationId xmlns:a16="http://schemas.microsoft.com/office/drawing/2014/main" id="{3EA62948-7441-4193-ADDA-A7EC4DCCEC32}"/>
              </a:ext>
            </a:extLst>
          </p:cNvPr>
          <p:cNvSpPr>
            <a:spLocks noGrp="1"/>
          </p:cNvSpPr>
          <p:nvPr>
            <p:ph sz="half" idx="1"/>
          </p:nvPr>
        </p:nvSpPr>
        <p:spPr/>
        <p:txBody>
          <a:bodyPr/>
          <a:lstStyle/>
          <a:p>
            <a:r>
              <a:rPr lang="en-US" dirty="0"/>
              <a:t>Sequencing is probably the easiest way for non-musicians to make their own music</a:t>
            </a:r>
          </a:p>
          <a:p>
            <a:r>
              <a:rPr lang="en-US" dirty="0"/>
              <a:t>Most tools have a ‘piano-roll’ where they can select notes individually and listen back in real-time</a:t>
            </a:r>
          </a:p>
          <a:p>
            <a:r>
              <a:rPr lang="en-US" dirty="0" err="1"/>
              <a:t>BeepBox</a:t>
            </a:r>
            <a:r>
              <a:rPr lang="en-US" dirty="0"/>
              <a:t> and LMMS are two of the best and simplest tools for sequencing and looping simple tracks</a:t>
            </a:r>
          </a:p>
        </p:txBody>
      </p:sp>
      <p:pic>
        <p:nvPicPr>
          <p:cNvPr id="6" name="Content Placeholder 5">
            <a:extLst>
              <a:ext uri="{FF2B5EF4-FFF2-40B4-BE49-F238E27FC236}">
                <a16:creationId xmlns:a16="http://schemas.microsoft.com/office/drawing/2014/main" id="{D8FE79C5-55A1-47D9-8471-34398BBFD72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060575"/>
            <a:ext cx="4395788" cy="3403770"/>
          </a:xfrm>
        </p:spPr>
      </p:pic>
    </p:spTree>
    <p:extLst>
      <p:ext uri="{BB962C8B-B14F-4D97-AF65-F5344CB8AC3E}">
        <p14:creationId xmlns:p14="http://schemas.microsoft.com/office/powerpoint/2010/main" val="307373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A139-AF84-47D9-8CE3-2EAED5908970}"/>
              </a:ext>
            </a:extLst>
          </p:cNvPr>
          <p:cNvSpPr>
            <a:spLocks noGrp="1"/>
          </p:cNvSpPr>
          <p:nvPr>
            <p:ph type="title"/>
          </p:nvPr>
        </p:nvSpPr>
        <p:spPr/>
        <p:txBody>
          <a:bodyPr/>
          <a:lstStyle/>
          <a:p>
            <a:r>
              <a:rPr lang="en-US" dirty="0"/>
              <a:t>Foley Sound and Direct Capture</a:t>
            </a:r>
          </a:p>
        </p:txBody>
      </p:sp>
      <p:sp>
        <p:nvSpPr>
          <p:cNvPr id="3" name="Content Placeholder 2">
            <a:extLst>
              <a:ext uri="{FF2B5EF4-FFF2-40B4-BE49-F238E27FC236}">
                <a16:creationId xmlns:a16="http://schemas.microsoft.com/office/drawing/2014/main" id="{0A992FDD-B69C-46B2-B41D-5777DE0D1BB0}"/>
              </a:ext>
            </a:extLst>
          </p:cNvPr>
          <p:cNvSpPr>
            <a:spLocks noGrp="1"/>
          </p:cNvSpPr>
          <p:nvPr>
            <p:ph sz="half" idx="1"/>
          </p:nvPr>
        </p:nvSpPr>
        <p:spPr/>
        <p:txBody>
          <a:bodyPr/>
          <a:lstStyle/>
          <a:p>
            <a:r>
              <a:rPr lang="en-US" dirty="0"/>
              <a:t>The best free tool for capturing and editing audio is Audacity</a:t>
            </a:r>
          </a:p>
          <a:p>
            <a:r>
              <a:rPr lang="en-US" dirty="0"/>
              <a:t>Audacity goes as deep as you need it to, the average person has no reason to use all of its features</a:t>
            </a:r>
          </a:p>
          <a:p>
            <a:r>
              <a:rPr lang="en-US" dirty="0"/>
              <a:t>Foley sounds are a fun way to mix up your game design and add a personal touch</a:t>
            </a:r>
          </a:p>
          <a:p>
            <a:r>
              <a:rPr lang="en-US" dirty="0"/>
              <a:t>As fun and retro as computerized music is, if capturing a real instrument being played is an option, it can be a unique way to set your game apart</a:t>
            </a:r>
          </a:p>
        </p:txBody>
      </p:sp>
      <p:pic>
        <p:nvPicPr>
          <p:cNvPr id="6" name="Content Placeholder 5">
            <a:extLst>
              <a:ext uri="{FF2B5EF4-FFF2-40B4-BE49-F238E27FC236}">
                <a16:creationId xmlns:a16="http://schemas.microsoft.com/office/drawing/2014/main" id="{1C1F51C4-EC0E-4F9C-92A0-1356BC3FF9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4" y="2060575"/>
            <a:ext cx="4824349" cy="4195762"/>
          </a:xfrm>
        </p:spPr>
      </p:pic>
    </p:spTree>
    <p:extLst>
      <p:ext uri="{BB962C8B-B14F-4D97-AF65-F5344CB8AC3E}">
        <p14:creationId xmlns:p14="http://schemas.microsoft.com/office/powerpoint/2010/main" val="353534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6408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15"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16"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9"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20" dur="1" fill="hold">
                                          <p:stCondLst>
                                            <p:cond delay="249"/>
                                          </p:stCondLst>
                                        </p:cTn>
                                        <p:tgtEl>
                                          <p:spTgt spid="22">
                                            <p:graphicEl>
                                              <a:dgm id="{F837019E-AFB5-470F-A346-AAC8273390A5}"/>
                                            </p:graphic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23"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24"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27"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28"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par>
                          <p:cTn id="29" fill="hold">
                            <p:stCondLst>
                              <p:cond delay="250"/>
                            </p:stCondLst>
                            <p:childTnLst>
                              <p:par>
                                <p:cTn id="30" presetID="26" presetClass="emph" presetSubtype="0" fill="hold" grpId="1" nodeType="afterEffect">
                                  <p:stCondLst>
                                    <p:cond delay="0"/>
                                  </p:stCondLst>
                                  <p:childTnLst>
                                    <p:animEffect transition="out" filter="fade">
                                      <p:cBhvr>
                                        <p:cTn id="31" dur="250" tmFilter="0, 0; .2, .5; .8, .5; 1, 0"/>
                                        <p:tgtEl>
                                          <p:spTgt spid="22">
                                            <p:graphicEl>
                                              <a:dgm id="{9572EF79-F5E2-4FC1-9DB7-14AB22249239}"/>
                                            </p:graphicEl>
                                          </p:spTgt>
                                        </p:tgtEl>
                                      </p:cBhvr>
                                    </p:animEffect>
                                    <p:animScale>
                                      <p:cBhvr>
                                        <p:cTn id="32" dur="125" autoRev="1" fill="hold"/>
                                        <p:tgtEl>
                                          <p:spTgt spid="22">
                                            <p:graphicEl>
                                              <a:dgm id="{9572EF79-F5E2-4FC1-9DB7-14AB22249239}"/>
                                            </p:graphicEl>
                                          </p:spTgt>
                                        </p:tgtEl>
                                      </p:cBhvr>
                                      <p:by x="105000" y="105000"/>
                                    </p:animScale>
                                  </p:childTnLst>
                                </p:cTn>
                              </p:par>
                              <p:par>
                                <p:cTn id="33" presetID="26" presetClass="emph" presetSubtype="0" fill="hold" grpId="1" nodeType="withEffect">
                                  <p:stCondLst>
                                    <p:cond delay="0"/>
                                  </p:stCondLst>
                                  <p:childTnLst>
                                    <p:animEffect transition="out" filter="fade">
                                      <p:cBhvr>
                                        <p:cTn id="34" dur="250" tmFilter="0, 0; .2, .5; .8, .5; 1, 0"/>
                                        <p:tgtEl>
                                          <p:spTgt spid="22">
                                            <p:graphicEl>
                                              <a:dgm id="{4C889410-2E29-40AA-B35A-49357E52A087}"/>
                                            </p:graphicEl>
                                          </p:spTgt>
                                        </p:tgtEl>
                                      </p:cBhvr>
                                    </p:animEffect>
                                    <p:animScale>
                                      <p:cBhvr>
                                        <p:cTn id="35" dur="125" autoRev="1" fill="hold"/>
                                        <p:tgtEl>
                                          <p:spTgt spid="22">
                                            <p:graphicEl>
                                              <a:dgm id="{4C889410-2E29-40AA-B35A-49357E52A087}"/>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205773409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586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250" tmFilter="0, 0; .2, .5; .8, .5; 1, 0"/>
                                        <p:tgtEl>
                                          <p:spTgt spid="22">
                                            <p:graphicEl>
                                              <a:dgm id="{F549FAD1-E7E0-4E47-9226-A9A8B1C000B3}"/>
                                            </p:graphicEl>
                                          </p:spTgt>
                                        </p:tgtEl>
                                      </p:cBhvr>
                                    </p:animEffect>
                                    <p:animScale>
                                      <p:cBhvr>
                                        <p:cTn id="17" dur="125" autoRev="1" fill="hold"/>
                                        <p:tgtEl>
                                          <p:spTgt spid="22">
                                            <p:graphicEl>
                                              <a:dgm id="{F549FAD1-E7E0-4E47-9226-A9A8B1C000B3}"/>
                                            </p:graphicEl>
                                          </p:spTgt>
                                        </p:tgtEl>
                                      </p:cBhvr>
                                      <p:by x="105000" y="105000"/>
                                    </p:animScale>
                                  </p:childTnLst>
                                </p:cTn>
                              </p:par>
                              <p:par>
                                <p:cTn id="18" presetID="26" presetClass="emph" presetSubtype="0" fill="hold" grpId="1" nodeType="withEffect">
                                  <p:stCondLst>
                                    <p:cond delay="0"/>
                                  </p:stCondLst>
                                  <p:childTnLst>
                                    <p:animEffect transition="out" filter="fade">
                                      <p:cBhvr>
                                        <p:cTn id="19" dur="250" tmFilter="0, 0; .2, .5; .8, .5; 1, 0"/>
                                        <p:tgtEl>
                                          <p:spTgt spid="22">
                                            <p:graphicEl>
                                              <a:dgm id="{23AA65F0-14E2-4F22-8DFD-E2222E52FE8E}"/>
                                            </p:graphicEl>
                                          </p:spTgt>
                                        </p:tgtEl>
                                      </p:cBhvr>
                                    </p:animEffect>
                                    <p:animScale>
                                      <p:cBhvr>
                                        <p:cTn id="20" dur="125" autoRev="1" fill="hold"/>
                                        <p:tgtEl>
                                          <p:spTgt spid="22">
                                            <p:graphicEl>
                                              <a:dgm id="{23AA65F0-14E2-4F22-8DFD-E2222E52FE8E}"/>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4DD9-F917-4F8D-8877-6752E1AE7C0E}"/>
              </a:ext>
            </a:extLst>
          </p:cNvPr>
          <p:cNvSpPr>
            <a:spLocks noGrp="1"/>
          </p:cNvSpPr>
          <p:nvPr>
            <p:ph type="title"/>
          </p:nvPr>
        </p:nvSpPr>
        <p:spPr/>
        <p:txBody>
          <a:bodyPr/>
          <a:lstStyle/>
          <a:p>
            <a:r>
              <a:rPr lang="en-US" dirty="0"/>
              <a:t>The Good News</a:t>
            </a:r>
          </a:p>
        </p:txBody>
      </p:sp>
      <p:sp>
        <p:nvSpPr>
          <p:cNvPr id="3" name="Content Placeholder 2">
            <a:extLst>
              <a:ext uri="{FF2B5EF4-FFF2-40B4-BE49-F238E27FC236}">
                <a16:creationId xmlns:a16="http://schemas.microsoft.com/office/drawing/2014/main" id="{97578C8F-E756-439C-8F65-6209B550BD58}"/>
              </a:ext>
            </a:extLst>
          </p:cNvPr>
          <p:cNvSpPr>
            <a:spLocks noGrp="1"/>
          </p:cNvSpPr>
          <p:nvPr>
            <p:ph idx="1"/>
          </p:nvPr>
        </p:nvSpPr>
        <p:spPr/>
        <p:txBody>
          <a:bodyPr/>
          <a:lstStyle/>
          <a:p>
            <a:r>
              <a:rPr lang="en-US" dirty="0"/>
              <a:t>If you still want to make games after that last slide, congratulations, you’re well on your way to being a developer!</a:t>
            </a:r>
          </a:p>
          <a:p>
            <a:r>
              <a:rPr lang="en-US" dirty="0"/>
              <a:t>Getting started can be fun, easy, and best of all free!</a:t>
            </a:r>
          </a:p>
          <a:p>
            <a:r>
              <a:rPr lang="en-US" dirty="0"/>
              <a:t>Just about every game development tool available has a free or cheap alternative.</a:t>
            </a:r>
          </a:p>
          <a:p>
            <a:r>
              <a:rPr lang="en-US" dirty="0"/>
              <a:t>Interest in game development has soared in recent years. This has led to an incredible volume of resources for aspiring developers. It has never been easier to get started.</a:t>
            </a:r>
          </a:p>
          <a:p>
            <a:r>
              <a:rPr lang="en-US" dirty="0"/>
              <a:t>The tools and resources we’ll be showing you here are all you need to make your </a:t>
            </a:r>
            <a:r>
              <a:rPr lang="en-US"/>
              <a:t>first game.</a:t>
            </a:r>
            <a:endParaRPr lang="en-US" dirty="0"/>
          </a:p>
          <a:p>
            <a:endParaRPr lang="en-US" dirty="0"/>
          </a:p>
        </p:txBody>
      </p:sp>
    </p:spTree>
    <p:extLst>
      <p:ext uri="{BB962C8B-B14F-4D97-AF65-F5344CB8AC3E}">
        <p14:creationId xmlns:p14="http://schemas.microsoft.com/office/powerpoint/2010/main" val="2792988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EB878-A33E-4672-B69F-C76DCE9DFB83}"/>
              </a:ext>
            </a:extLst>
          </p:cNvPr>
          <p:cNvSpPr>
            <a:spLocks noGrp="1"/>
          </p:cNvSpPr>
          <p:nvPr>
            <p:ph type="title"/>
          </p:nvPr>
        </p:nvSpPr>
        <p:spPr/>
        <p:txBody>
          <a:bodyPr/>
          <a:lstStyle/>
          <a:p>
            <a:r>
              <a:rPr lang="en-US" dirty="0"/>
              <a:t>The Indie Economy</a:t>
            </a:r>
          </a:p>
        </p:txBody>
      </p:sp>
      <p:sp>
        <p:nvSpPr>
          <p:cNvPr id="3" name="Content Placeholder 2">
            <a:extLst>
              <a:ext uri="{FF2B5EF4-FFF2-40B4-BE49-F238E27FC236}">
                <a16:creationId xmlns:a16="http://schemas.microsoft.com/office/drawing/2014/main" id="{87F1C4CA-2D5C-403A-8FBC-2930A10CA764}"/>
              </a:ext>
            </a:extLst>
          </p:cNvPr>
          <p:cNvSpPr>
            <a:spLocks noGrp="1"/>
          </p:cNvSpPr>
          <p:nvPr>
            <p:ph idx="1"/>
          </p:nvPr>
        </p:nvSpPr>
        <p:spPr/>
        <p:txBody>
          <a:bodyPr/>
          <a:lstStyle/>
          <a:p>
            <a:r>
              <a:rPr lang="en-US" dirty="0"/>
              <a:t>Golden rule of independent game design – If you spend money to make a game, you’ve lost money.</a:t>
            </a:r>
          </a:p>
          <a:p>
            <a:r>
              <a:rPr lang="en-US" dirty="0"/>
              <a:t>There is a lot of money in the scene, just not for any of us.</a:t>
            </a:r>
          </a:p>
          <a:p>
            <a:r>
              <a:rPr lang="en-US" dirty="0"/>
              <a:t>Passion does not always lead to high sales, You have to find the balance between passion and marketability. </a:t>
            </a:r>
          </a:p>
          <a:p>
            <a:r>
              <a:rPr lang="en-US" dirty="0"/>
              <a:t>Marketing is key, and none of us can afford marketing</a:t>
            </a:r>
          </a:p>
        </p:txBody>
      </p:sp>
    </p:spTree>
    <p:extLst>
      <p:ext uri="{BB962C8B-B14F-4D97-AF65-F5344CB8AC3E}">
        <p14:creationId xmlns:p14="http://schemas.microsoft.com/office/powerpoint/2010/main" val="1116587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EB878-A33E-4672-B69F-C76DCE9DFB83}"/>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87F1C4CA-2D5C-403A-8FBC-2930A10CA764}"/>
              </a:ext>
            </a:extLst>
          </p:cNvPr>
          <p:cNvSpPr>
            <a:spLocks noGrp="1"/>
          </p:cNvSpPr>
          <p:nvPr>
            <p:ph idx="1"/>
          </p:nvPr>
        </p:nvSpPr>
        <p:spPr/>
        <p:txBody>
          <a:bodyPr/>
          <a:lstStyle/>
          <a:p>
            <a:r>
              <a:rPr lang="en-US" dirty="0"/>
              <a:t>Itch.io – Lots of </a:t>
            </a:r>
            <a:r>
              <a:rPr lang="en-US" dirty="0" err="1"/>
              <a:t>devs</a:t>
            </a:r>
            <a:r>
              <a:rPr lang="en-US" dirty="0"/>
              <a:t> release asset packs and tools for free or on the cheap.</a:t>
            </a:r>
          </a:p>
          <a:p>
            <a:r>
              <a:rPr lang="en-US" dirty="0"/>
              <a:t>Reddit (r/</a:t>
            </a:r>
            <a:r>
              <a:rPr lang="en-US" dirty="0" err="1"/>
              <a:t>Gamedev</a:t>
            </a:r>
            <a:r>
              <a:rPr lang="en-US" dirty="0"/>
              <a:t>, r/[insert engine]) – lots of useful posts and help on engine specific problems</a:t>
            </a:r>
          </a:p>
          <a:p>
            <a:r>
              <a:rPr lang="en-US" dirty="0"/>
              <a:t>Stack Overflow – More on the coding side, but there is nothing these people can’t answer.</a:t>
            </a:r>
          </a:p>
          <a:p>
            <a:r>
              <a:rPr lang="en-US" dirty="0"/>
              <a:t>The Official Forums for your Engine – Much like the others, there is specific help and mods that actually work for the company that supports the engine. </a:t>
            </a:r>
          </a:p>
          <a:p>
            <a:r>
              <a:rPr lang="en-US" dirty="0"/>
              <a:t>OpenGameArt.com – Literally thousands of free assets to use in prototypes and jams</a:t>
            </a:r>
          </a:p>
        </p:txBody>
      </p:sp>
    </p:spTree>
    <p:extLst>
      <p:ext uri="{BB962C8B-B14F-4D97-AF65-F5344CB8AC3E}">
        <p14:creationId xmlns:p14="http://schemas.microsoft.com/office/powerpoint/2010/main" val="1815729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8468BC1-1002-4552-9E98-4818863C8BAB}"/>
              </a:ext>
            </a:extLst>
          </p:cNvPr>
          <p:cNvSpPr>
            <a:spLocks noGrp="1"/>
          </p:cNvSpPr>
          <p:nvPr>
            <p:ph type="title"/>
          </p:nvPr>
        </p:nvSpPr>
        <p:spPr>
          <a:xfrm>
            <a:off x="648930" y="629267"/>
            <a:ext cx="9252154" cy="1016654"/>
          </a:xfrm>
        </p:spPr>
        <p:txBody>
          <a:bodyPr>
            <a:normAutofit/>
          </a:bodyPr>
          <a:lstStyle/>
          <a:p>
            <a:r>
              <a:rPr lang="en-US">
                <a:solidFill>
                  <a:srgbClr val="EBEBEB"/>
                </a:solidFill>
              </a:rPr>
              <a:t>Parting Advice</a:t>
            </a:r>
          </a:p>
        </p:txBody>
      </p:sp>
      <p:sp>
        <p:nvSpPr>
          <p:cNvPr id="32" name="Rectangle 31">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Freeform: Shape 33">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3" name="Content Placeholder 2">
            <a:extLst>
              <a:ext uri="{FF2B5EF4-FFF2-40B4-BE49-F238E27FC236}">
                <a16:creationId xmlns:a16="http://schemas.microsoft.com/office/drawing/2014/main" id="{673C4480-3B1C-4891-87DA-DFB74576E73B}"/>
              </a:ext>
            </a:extLst>
          </p:cNvPr>
          <p:cNvGraphicFramePr>
            <a:graphicFrameLocks noGrp="1"/>
          </p:cNvGraphicFramePr>
          <p:nvPr>
            <p:ph idx="1"/>
            <p:extLst>
              <p:ext uri="{D42A27DB-BD31-4B8C-83A1-F6EECF244321}">
                <p14:modId xmlns:p14="http://schemas.microsoft.com/office/powerpoint/2010/main" val="44950571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7126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384836242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56844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245124206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433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69E5-8FE0-408F-8308-A7793E4B05EC}"/>
              </a:ext>
            </a:extLst>
          </p:cNvPr>
          <p:cNvSpPr>
            <a:spLocks noGrp="1"/>
          </p:cNvSpPr>
          <p:nvPr>
            <p:ph type="title"/>
          </p:nvPr>
        </p:nvSpPr>
        <p:spPr/>
        <p:txBody>
          <a:bodyPr/>
          <a:lstStyle/>
          <a:p>
            <a:r>
              <a:rPr lang="en-US" dirty="0"/>
              <a:t>What is a Game Engine?</a:t>
            </a:r>
          </a:p>
        </p:txBody>
      </p:sp>
      <p:sp>
        <p:nvSpPr>
          <p:cNvPr id="3" name="Content Placeholder 2">
            <a:extLst>
              <a:ext uri="{FF2B5EF4-FFF2-40B4-BE49-F238E27FC236}">
                <a16:creationId xmlns:a16="http://schemas.microsoft.com/office/drawing/2014/main" id="{3352A38B-A732-4F98-B6D1-B0E990D2616E}"/>
              </a:ext>
            </a:extLst>
          </p:cNvPr>
          <p:cNvSpPr>
            <a:spLocks noGrp="1"/>
          </p:cNvSpPr>
          <p:nvPr>
            <p:ph idx="1"/>
          </p:nvPr>
        </p:nvSpPr>
        <p:spPr/>
        <p:txBody>
          <a:bodyPr/>
          <a:lstStyle/>
          <a:p>
            <a:r>
              <a:rPr lang="en-US" dirty="0"/>
              <a:t>A game engine is a collection of standard resources required by most games. These include systems for rendering graphics, handling collisions and physics, etc...</a:t>
            </a:r>
          </a:p>
          <a:p>
            <a:r>
              <a:rPr lang="en-US" dirty="0"/>
              <a:t>Most developers primarily interface with the editor portion of the engine.</a:t>
            </a:r>
          </a:p>
          <a:p>
            <a:r>
              <a:rPr lang="en-US" dirty="0"/>
              <a:t>While there are engines that are build to make one style of game, most of the popular engines can be used to make any sort of game you can think of.</a:t>
            </a:r>
          </a:p>
          <a:p>
            <a:r>
              <a:rPr lang="en-US" dirty="0"/>
              <a:t>Engine isn’t super important, don’t get caught in that trap. Just pick one and run with it</a:t>
            </a:r>
          </a:p>
        </p:txBody>
      </p:sp>
    </p:spTree>
    <p:extLst>
      <p:ext uri="{BB962C8B-B14F-4D97-AF65-F5344CB8AC3E}">
        <p14:creationId xmlns:p14="http://schemas.microsoft.com/office/powerpoint/2010/main" val="319714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1BC3-8A04-4059-9505-23FB5CF52304}"/>
              </a:ext>
            </a:extLst>
          </p:cNvPr>
          <p:cNvSpPr>
            <a:spLocks noGrp="1"/>
          </p:cNvSpPr>
          <p:nvPr>
            <p:ph type="title"/>
          </p:nvPr>
        </p:nvSpPr>
        <p:spPr>
          <a:xfrm>
            <a:off x="646111" y="452718"/>
            <a:ext cx="9404723" cy="1400530"/>
          </a:xfrm>
        </p:spPr>
        <p:txBody>
          <a:bodyPr>
            <a:normAutofit/>
          </a:bodyPr>
          <a:lstStyle/>
          <a:p>
            <a:r>
              <a:rPr lang="en-US"/>
              <a:t>Game Engines</a:t>
            </a:r>
            <a:endParaRPr lang="en-US" dirty="0"/>
          </a:p>
        </p:txBody>
      </p:sp>
      <p:graphicFrame>
        <p:nvGraphicFramePr>
          <p:cNvPr id="4" name="Content Placeholder 3">
            <a:extLst>
              <a:ext uri="{FF2B5EF4-FFF2-40B4-BE49-F238E27FC236}">
                <a16:creationId xmlns:a16="http://schemas.microsoft.com/office/drawing/2014/main" id="{C0F48491-1026-4857-91D9-07DCE3332C37}"/>
              </a:ext>
            </a:extLst>
          </p:cNvPr>
          <p:cNvGraphicFramePr>
            <a:graphicFrameLocks noGrp="1"/>
          </p:cNvGraphicFramePr>
          <p:nvPr>
            <p:ph idx="1"/>
            <p:extLst>
              <p:ext uri="{D42A27DB-BD31-4B8C-83A1-F6EECF244321}">
                <p14:modId xmlns:p14="http://schemas.microsoft.com/office/powerpoint/2010/main" val="257070721"/>
              </p:ext>
            </p:extLst>
          </p:nvPr>
        </p:nvGraphicFramePr>
        <p:xfrm>
          <a:off x="1234451" y="1766861"/>
          <a:ext cx="8228041" cy="4799579"/>
        </p:xfrm>
        <a:graphic>
          <a:graphicData uri="http://schemas.openxmlformats.org/drawingml/2006/table">
            <a:tbl>
              <a:tblPr firstRow="1" bandRow="1">
                <a:noFill/>
                <a:effectLst>
                  <a:outerShdw blurRad="50800" dist="38100" dir="8100000" algn="tr" rotWithShape="0">
                    <a:prstClr val="black">
                      <a:alpha val="40000"/>
                    </a:prstClr>
                  </a:outerShdw>
                  <a:reflection blurRad="63500" endPos="28000" dist="50800" dir="5400000" sy="-100000" algn="bl" rotWithShape="0"/>
                </a:effectLst>
                <a:tableStyleId>{D7AC3CCA-C797-4891-BE02-D94E43425B78}</a:tableStyleId>
              </a:tblPr>
              <a:tblGrid>
                <a:gridCol w="898219">
                  <a:extLst>
                    <a:ext uri="{9D8B030D-6E8A-4147-A177-3AD203B41FA5}">
                      <a16:colId xmlns:a16="http://schemas.microsoft.com/office/drawing/2014/main" val="2514356268"/>
                    </a:ext>
                  </a:extLst>
                </a:gridCol>
                <a:gridCol w="778906">
                  <a:extLst>
                    <a:ext uri="{9D8B030D-6E8A-4147-A177-3AD203B41FA5}">
                      <a16:colId xmlns:a16="http://schemas.microsoft.com/office/drawing/2014/main" val="2027302562"/>
                    </a:ext>
                  </a:extLst>
                </a:gridCol>
                <a:gridCol w="986014">
                  <a:extLst>
                    <a:ext uri="{9D8B030D-6E8A-4147-A177-3AD203B41FA5}">
                      <a16:colId xmlns:a16="http://schemas.microsoft.com/office/drawing/2014/main" val="3446743141"/>
                    </a:ext>
                  </a:extLst>
                </a:gridCol>
                <a:gridCol w="1208880">
                  <a:extLst>
                    <a:ext uri="{9D8B030D-6E8A-4147-A177-3AD203B41FA5}">
                      <a16:colId xmlns:a16="http://schemas.microsoft.com/office/drawing/2014/main" val="1099628613"/>
                    </a:ext>
                  </a:extLst>
                </a:gridCol>
                <a:gridCol w="1126713">
                  <a:extLst>
                    <a:ext uri="{9D8B030D-6E8A-4147-A177-3AD203B41FA5}">
                      <a16:colId xmlns:a16="http://schemas.microsoft.com/office/drawing/2014/main" val="2390164080"/>
                    </a:ext>
                  </a:extLst>
                </a:gridCol>
                <a:gridCol w="934237">
                  <a:extLst>
                    <a:ext uri="{9D8B030D-6E8A-4147-A177-3AD203B41FA5}">
                      <a16:colId xmlns:a16="http://schemas.microsoft.com/office/drawing/2014/main" val="861079522"/>
                    </a:ext>
                  </a:extLst>
                </a:gridCol>
                <a:gridCol w="1219011">
                  <a:extLst>
                    <a:ext uri="{9D8B030D-6E8A-4147-A177-3AD203B41FA5}">
                      <a16:colId xmlns:a16="http://schemas.microsoft.com/office/drawing/2014/main" val="4288057058"/>
                    </a:ext>
                  </a:extLst>
                </a:gridCol>
                <a:gridCol w="1076061">
                  <a:extLst>
                    <a:ext uri="{9D8B030D-6E8A-4147-A177-3AD203B41FA5}">
                      <a16:colId xmlns:a16="http://schemas.microsoft.com/office/drawing/2014/main" val="1327896468"/>
                    </a:ext>
                  </a:extLst>
                </a:gridCol>
              </a:tblGrid>
              <a:tr h="566216">
                <a:tc>
                  <a:txBody>
                    <a:bodyPr/>
                    <a:lstStyle/>
                    <a:p>
                      <a:pPr algn="l" fontAlgn="b"/>
                      <a:r>
                        <a:rPr lang="en-US" sz="1100" b="0" u="none" strike="noStrike" cap="all" spc="150">
                          <a:solidFill>
                            <a:schemeClr val="lt1"/>
                          </a:solidFill>
                          <a:effectLst/>
                        </a:rPr>
                        <a:t>Engine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Price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Need to Code?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Language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Royalties</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License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Platforms</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Popular Games</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423194116"/>
                  </a:ext>
                </a:extLst>
              </a:tr>
              <a:tr h="641855">
                <a:tc>
                  <a:txBody>
                    <a:bodyPr/>
                    <a:lstStyle/>
                    <a:p>
                      <a:pPr algn="l" fontAlgn="b"/>
                      <a:r>
                        <a:rPr lang="en-US" sz="900" u="none" strike="noStrike" cap="none" spc="0">
                          <a:solidFill>
                            <a:schemeClr val="tx1"/>
                          </a:solidFill>
                          <a:effectLst/>
                        </a:rPr>
                        <a:t>Unity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dirty="0">
                          <a:solidFill>
                            <a:schemeClr val="tx1"/>
                          </a:solidFill>
                          <a:effectLst/>
                        </a:rPr>
                        <a:t>0 - 125 mo.</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Yes, but has visual scripting options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C#</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No</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PC, Consoles, VR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Hearthstone, Outer Wilds, Cuphead</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626015631"/>
                  </a:ext>
                </a:extLst>
              </a:tr>
              <a:tr h="782328">
                <a:tc>
                  <a:txBody>
                    <a:bodyPr/>
                    <a:lstStyle/>
                    <a:p>
                      <a:pPr algn="l" fontAlgn="b"/>
                      <a:r>
                        <a:rPr lang="en-US" sz="900" u="none" strike="noStrike" cap="none" spc="0">
                          <a:solidFill>
                            <a:schemeClr val="tx1"/>
                          </a:solidFill>
                          <a:effectLst/>
                        </a:rPr>
                        <a:t>Unreal</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0</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Yes, but has visual scripting options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C++</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Yes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PC, Consoles, VR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dirty="0">
                          <a:solidFill>
                            <a:schemeClr val="tx1"/>
                          </a:solidFill>
                          <a:effectLst/>
                        </a:rPr>
                        <a:t>Borderlands 3, Days Gone, Unreal Tournament</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377064290"/>
                  </a:ext>
                </a:extLst>
              </a:tr>
              <a:tr h="782328">
                <a:tc>
                  <a:txBody>
                    <a:bodyPr/>
                    <a:lstStyle/>
                    <a:p>
                      <a:pPr algn="l" fontAlgn="b"/>
                      <a:r>
                        <a:rPr lang="en-US" sz="900" u="none" strike="noStrike" cap="none" spc="0">
                          <a:solidFill>
                            <a:schemeClr val="tx1"/>
                          </a:solidFill>
                          <a:effectLst/>
                        </a:rPr>
                        <a:t>Game Maker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39-199</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 but you can</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GML</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 </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PC, Consoles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Hyper Light Drifter, Nuclear Throne, Spelunky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92547009"/>
                  </a:ext>
                </a:extLst>
              </a:tr>
              <a:tr h="641855">
                <a:tc>
                  <a:txBody>
                    <a:bodyPr/>
                    <a:lstStyle/>
                    <a:p>
                      <a:pPr algn="l" fontAlgn="b"/>
                      <a:r>
                        <a:rPr lang="en-US" sz="900" u="none" strike="noStrike" cap="none" spc="0">
                          <a:solidFill>
                            <a:schemeClr val="tx1"/>
                          </a:solidFill>
                          <a:effectLst/>
                        </a:rPr>
                        <a:t>Godot</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0</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Yes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Python</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No</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Open Source</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PC, Consoles, VR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Stereobreak, Deep Sixed, Shipwreck</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147130525"/>
                  </a:ext>
                </a:extLst>
              </a:tr>
              <a:tr h="641855">
                <a:tc>
                  <a:txBody>
                    <a:bodyPr/>
                    <a:lstStyle/>
                    <a:p>
                      <a:pPr algn="l" fontAlgn="b"/>
                      <a:r>
                        <a:rPr lang="en-US" sz="900" u="none" strike="noStrike" cap="none" spc="0" dirty="0">
                          <a:solidFill>
                            <a:schemeClr val="tx1"/>
                          </a:solidFill>
                          <a:effectLst/>
                        </a:rPr>
                        <a:t>RPG Maker</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4-20(sale price)</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 but you can</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RGSS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PC</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dirty="0">
                          <a:solidFill>
                            <a:schemeClr val="tx1"/>
                          </a:solidFill>
                          <a:effectLst/>
                        </a:rPr>
                        <a:t>To the Moon, </a:t>
                      </a:r>
                      <a:r>
                        <a:rPr lang="en-US" sz="900" u="none" strike="noStrike" cap="none" spc="0" dirty="0" err="1">
                          <a:solidFill>
                            <a:schemeClr val="tx1"/>
                          </a:solidFill>
                          <a:effectLst/>
                        </a:rPr>
                        <a:t>Skyborn</a:t>
                      </a:r>
                      <a:r>
                        <a:rPr lang="en-US" sz="900" u="none" strike="noStrike" cap="none" spc="0" dirty="0">
                          <a:solidFill>
                            <a:schemeClr val="tx1"/>
                          </a:solidFill>
                          <a:effectLst/>
                        </a:rPr>
                        <a:t>, Corpse Party</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53753257"/>
                  </a:ext>
                </a:extLst>
              </a:tr>
              <a:tr h="641855">
                <a:tc>
                  <a:txBody>
                    <a:bodyPr/>
                    <a:lstStyle/>
                    <a:p>
                      <a:pPr algn="l" fontAlgn="b"/>
                      <a:r>
                        <a:rPr lang="en-US" sz="900" b="0" i="0" u="none" strike="noStrike" cap="none" spc="0" dirty="0">
                          <a:solidFill>
                            <a:schemeClr val="tx1"/>
                          </a:solidFill>
                          <a:effectLst/>
                          <a:latin typeface="Calibri" panose="020F0502020204030204" pitchFamily="34" charset="0"/>
                        </a:rPr>
                        <a:t>Twine</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Free</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No</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HTML/CSS</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No</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Open Source</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PC</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Depression Quest, Open Sorcery, The Temple of No</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37850980"/>
                  </a:ext>
                </a:extLst>
              </a:tr>
            </a:tbl>
          </a:graphicData>
        </a:graphic>
      </p:graphicFrame>
    </p:spTree>
    <p:extLst>
      <p:ext uri="{BB962C8B-B14F-4D97-AF65-F5344CB8AC3E}">
        <p14:creationId xmlns:p14="http://schemas.microsoft.com/office/powerpoint/2010/main" val="317240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Unity</a:t>
            </a:r>
          </a:p>
        </p:txBody>
      </p:sp>
      <p:pic>
        <p:nvPicPr>
          <p:cNvPr id="6" name="Content Placeholder 5" descr="A screenshot of a computer&#10;&#10;Description automatically generated">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1853248"/>
            <a:ext cx="5459344" cy="4200245"/>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lnSpcReduction="10000"/>
          </a:bodyPr>
          <a:lstStyle/>
          <a:p>
            <a:pPr marL="0" indent="0">
              <a:buNone/>
            </a:pPr>
            <a:r>
              <a:rPr lang="en-US" b="1" dirty="0"/>
              <a:t>Pros</a:t>
            </a:r>
          </a:p>
          <a:p>
            <a:r>
              <a:rPr lang="en-US" dirty="0"/>
              <a:t>Industry standard software.</a:t>
            </a:r>
          </a:p>
          <a:p>
            <a:r>
              <a:rPr lang="en-US" dirty="0"/>
              <a:t>Powerful and flexible</a:t>
            </a:r>
          </a:p>
          <a:p>
            <a:r>
              <a:rPr lang="en-US" dirty="0"/>
              <a:t>Supported by massive community</a:t>
            </a:r>
          </a:p>
          <a:p>
            <a:r>
              <a:rPr lang="en-US" dirty="0"/>
              <a:t>One of the most thoroughly documented engines</a:t>
            </a:r>
          </a:p>
          <a:p>
            <a:r>
              <a:rPr lang="en-US" dirty="0"/>
              <a:t>Ability to extend the editor functionality with script</a:t>
            </a:r>
          </a:p>
          <a:p>
            <a:pPr marL="0" indent="0">
              <a:buNone/>
            </a:pPr>
            <a:r>
              <a:rPr lang="en-US" b="1" dirty="0"/>
              <a:t>Cons</a:t>
            </a:r>
          </a:p>
          <a:p>
            <a:r>
              <a:rPr lang="en-US" dirty="0"/>
              <a:t>Difficult for beginners</a:t>
            </a:r>
          </a:p>
          <a:p>
            <a:r>
              <a:rPr lang="en-US" dirty="0"/>
              <a:t>UI tools can be unintuitive</a:t>
            </a:r>
          </a:p>
          <a:p>
            <a:r>
              <a:rPr lang="en-US" dirty="0"/>
              <a:t>Can occasionally be pretty buggy</a:t>
            </a:r>
          </a:p>
        </p:txBody>
      </p:sp>
    </p:spTree>
    <p:extLst>
      <p:ext uri="{BB962C8B-B14F-4D97-AF65-F5344CB8AC3E}">
        <p14:creationId xmlns:p14="http://schemas.microsoft.com/office/powerpoint/2010/main" val="369030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Unreal</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327889"/>
            <a:ext cx="5459344" cy="3250963"/>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fontScale="85000" lnSpcReduction="20000"/>
          </a:bodyPr>
          <a:lstStyle/>
          <a:p>
            <a:pPr marL="0" indent="0">
              <a:buNone/>
            </a:pPr>
            <a:r>
              <a:rPr lang="en-US" b="1" dirty="0"/>
              <a:t>Pros- </a:t>
            </a:r>
          </a:p>
          <a:p>
            <a:r>
              <a:rPr lang="en-US" b="1" dirty="0"/>
              <a:t>High Quality Rendering Pipeline – Pretty Graphics!</a:t>
            </a:r>
          </a:p>
          <a:p>
            <a:r>
              <a:rPr lang="en-US" b="1" dirty="0"/>
              <a:t>In-Engine Material Editor</a:t>
            </a:r>
          </a:p>
          <a:p>
            <a:r>
              <a:rPr lang="en-US" b="1" dirty="0"/>
              <a:t>Access to source code</a:t>
            </a:r>
          </a:p>
          <a:p>
            <a:r>
              <a:rPr lang="en-US" b="1" dirty="0"/>
              <a:t>Visual scripting</a:t>
            </a:r>
            <a:endParaRPr lang="en-US" dirty="0"/>
          </a:p>
          <a:p>
            <a:pPr marL="0" indent="0">
              <a:buNone/>
            </a:pPr>
            <a:r>
              <a:rPr lang="en-US" b="1" dirty="0"/>
              <a:t>Cons</a:t>
            </a:r>
          </a:p>
          <a:p>
            <a:r>
              <a:rPr lang="en-US" b="1" dirty="0"/>
              <a:t>High learning curve </a:t>
            </a:r>
          </a:p>
          <a:p>
            <a:r>
              <a:rPr lang="en-US" b="1" dirty="0"/>
              <a:t>Lack of Documentation</a:t>
            </a:r>
          </a:p>
          <a:p>
            <a:r>
              <a:rPr lang="en-US" b="1" dirty="0"/>
              <a:t>Large project size</a:t>
            </a:r>
          </a:p>
          <a:p>
            <a:r>
              <a:rPr lang="en-US" b="1" dirty="0"/>
              <a:t>Expected to use Blueprints – can get messy and hard to maintain</a:t>
            </a:r>
          </a:p>
          <a:p>
            <a:r>
              <a:rPr lang="en-US" b="1" dirty="0"/>
              <a:t>2D support is lacking, and it doesn’t seem to be a focus at Epic</a:t>
            </a:r>
          </a:p>
        </p:txBody>
      </p:sp>
    </p:spTree>
    <p:extLst>
      <p:ext uri="{BB962C8B-B14F-4D97-AF65-F5344CB8AC3E}">
        <p14:creationId xmlns:p14="http://schemas.microsoft.com/office/powerpoint/2010/main" val="3094867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263</TotalTime>
  <Words>1497</Words>
  <Application>Microsoft Office PowerPoint</Application>
  <PresentationFormat>Widescreen</PresentationFormat>
  <Paragraphs>221</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Century Gothic</vt:lpstr>
      <vt:lpstr>Wingdings 3</vt:lpstr>
      <vt:lpstr>Ion</vt:lpstr>
      <vt:lpstr>How to Make Games at Home for Cheap</vt:lpstr>
      <vt:lpstr>Let’s Begin by Crushing Some Dreams…</vt:lpstr>
      <vt:lpstr>The Good News</vt:lpstr>
      <vt:lpstr>What Do You Need to Make a Game?</vt:lpstr>
      <vt:lpstr>What Do You Need to Make a Game?</vt:lpstr>
      <vt:lpstr>What is a Game Engine?</vt:lpstr>
      <vt:lpstr>Game Engines</vt:lpstr>
      <vt:lpstr>Unity</vt:lpstr>
      <vt:lpstr>Unreal</vt:lpstr>
      <vt:lpstr>Game Maker</vt:lpstr>
      <vt:lpstr>Godot</vt:lpstr>
      <vt:lpstr>RPG Maker</vt:lpstr>
      <vt:lpstr>Twine</vt:lpstr>
      <vt:lpstr>What Do You Need to Make a Game?</vt:lpstr>
      <vt:lpstr>What Do You Need to Make a Game?</vt:lpstr>
      <vt:lpstr>Why You Should Art</vt:lpstr>
      <vt:lpstr>Tools for Making Art</vt:lpstr>
      <vt:lpstr>Gimp</vt:lpstr>
      <vt:lpstr>Aseprite</vt:lpstr>
      <vt:lpstr>Krita</vt:lpstr>
      <vt:lpstr>Blender</vt:lpstr>
      <vt:lpstr>What Do You Need to Make a Game?</vt:lpstr>
      <vt:lpstr>What Do You Need to Make a Game?</vt:lpstr>
      <vt:lpstr>What is Sound For?</vt:lpstr>
      <vt:lpstr>SFX Tools</vt:lpstr>
      <vt:lpstr>Music Tools</vt:lpstr>
      <vt:lpstr>Foley Sound and Direct Capture</vt:lpstr>
      <vt:lpstr>What Do You Need to Make a Game?</vt:lpstr>
      <vt:lpstr>What Do You Need to Make a Game?</vt:lpstr>
      <vt:lpstr>The Indie Economy</vt:lpstr>
      <vt:lpstr>Useful Resources</vt:lpstr>
      <vt:lpstr>Parting Advice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Games at Home for Cheap</dc:title>
  <dc:creator>Gerald Burke</dc:creator>
  <cp:lastModifiedBy>Gerald Dancingmonkeys</cp:lastModifiedBy>
  <cp:revision>25</cp:revision>
  <dcterms:created xsi:type="dcterms:W3CDTF">2019-08-20T12:08:10Z</dcterms:created>
  <dcterms:modified xsi:type="dcterms:W3CDTF">2019-10-09T23:02:14Z</dcterms:modified>
</cp:coreProperties>
</file>